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1.xml" ContentType="application/vnd.openxmlformats-officedocument.drawingml.chartshapes+xml"/>
  <Override PartName="/ppt/charts/chart21.xml" ContentType="application/vnd.openxmlformats-officedocument.drawingml.chart+xml"/>
  <Override PartName="/ppt/theme/themeOverride9.xml" ContentType="application/vnd.openxmlformats-officedocument.themeOverride+xml"/>
  <Override PartName="/ppt/charts/chart22.xml" ContentType="application/vnd.openxmlformats-officedocument.drawingml.chart+xml"/>
  <Override PartName="/ppt/theme/themeOverride10.xml" ContentType="application/vnd.openxmlformats-officedocument.themeOverride+xml"/>
  <Override PartName="/ppt/charts/chart23.xml" ContentType="application/vnd.openxmlformats-officedocument.drawingml.chart+xml"/>
  <Override PartName="/ppt/theme/themeOverride11.xml" ContentType="application/vnd.openxmlformats-officedocument.themeOverride+xml"/>
  <Override PartName="/ppt/charts/chart24.xml" ContentType="application/vnd.openxmlformats-officedocument.drawingml.chart+xml"/>
  <Override PartName="/ppt/theme/themeOverride12.xml" ContentType="application/vnd.openxmlformats-officedocument.themeOverride+xml"/>
  <Override PartName="/ppt/charts/chart25.xml" ContentType="application/vnd.openxmlformats-officedocument.drawingml.chart+xml"/>
  <Override PartName="/ppt/theme/themeOverride13.xml" ContentType="application/vnd.openxmlformats-officedocument.themeOverride+xml"/>
  <Override PartName="/ppt/charts/chart26.xml" ContentType="application/vnd.openxmlformats-officedocument.drawingml.chart+xml"/>
  <Override PartName="/ppt/theme/themeOverride14.xml" ContentType="application/vnd.openxmlformats-officedocument.themeOverride+xml"/>
  <Override PartName="/ppt/charts/chart27.xml" ContentType="application/vnd.openxmlformats-officedocument.drawingml.chart+xml"/>
  <Override PartName="/ppt/theme/themeOverride15.xml" ContentType="application/vnd.openxmlformats-officedocument.themeOverride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theme/themeOverride16.xml" ContentType="application/vnd.openxmlformats-officedocument.themeOverride+xml"/>
  <Override PartName="/ppt/notesSlides/notesSlide1.xml" ContentType="application/vnd.openxmlformats-officedocument.presentationml.notesSlide+xml"/>
  <Override PartName="/ppt/charts/chart29.xml" ContentType="application/vnd.openxmlformats-officedocument.drawingml.chart+xml"/>
  <Override PartName="/ppt/theme/themeOverride17.xml" ContentType="application/vnd.openxmlformats-officedocument.themeOverride+xml"/>
  <Override PartName="/ppt/notesSlides/notesSlide2.xml" ContentType="application/vnd.openxmlformats-officedocument.presentationml.notesSlide+xml"/>
  <Override PartName="/ppt/charts/chart30.xml" ContentType="application/vnd.openxmlformats-officedocument.drawingml.chart+xml"/>
  <Override PartName="/ppt/theme/themeOverride18.xml" ContentType="application/vnd.openxmlformats-officedocument.themeOverride+xml"/>
  <Override PartName="/ppt/notesSlides/notesSlide3.xml" ContentType="application/vnd.openxmlformats-officedocument.presentationml.notesSlide+xml"/>
  <Override PartName="/ppt/charts/chart31.xml" ContentType="application/vnd.openxmlformats-officedocument.drawingml.chart+xml"/>
  <Override PartName="/ppt/theme/themeOverride19.xml" ContentType="application/vnd.openxmlformats-officedocument.themeOverride+xml"/>
  <Override PartName="/ppt/notesSlides/notesSlide4.xml" ContentType="application/vnd.openxmlformats-officedocument.presentationml.notesSlide+xml"/>
  <Override PartName="/ppt/charts/chart32.xml" ContentType="application/vnd.openxmlformats-officedocument.drawingml.chart+xml"/>
  <Override PartName="/ppt/theme/themeOverride20.xml" ContentType="application/vnd.openxmlformats-officedocument.themeOverride+xml"/>
  <Override PartName="/ppt/charts/chart33.xml" ContentType="application/vnd.openxmlformats-officedocument.drawingml.chart+xml"/>
  <Override PartName="/ppt/theme/themeOverride21.xml" ContentType="application/vnd.openxmlformats-officedocument.themeOverride+xml"/>
  <Override PartName="/ppt/notesSlides/notesSlide5.xml" ContentType="application/vnd.openxmlformats-officedocument.presentationml.notesSlide+xml"/>
  <Override PartName="/ppt/charts/chart34.xml" ContentType="application/vnd.openxmlformats-officedocument.drawingml.chart+xml"/>
  <Override PartName="/ppt/theme/themeOverride22.xml" ContentType="application/vnd.openxmlformats-officedocument.themeOverride+xml"/>
  <Override PartName="/ppt/drawings/drawing3.xml" ContentType="application/vnd.openxmlformats-officedocument.drawingml.chartshapes+xml"/>
  <Override PartName="/ppt/charts/chart35.xml" ContentType="application/vnd.openxmlformats-officedocument.drawingml.chart+xml"/>
  <Override PartName="/ppt/theme/themeOverride23.xml" ContentType="application/vnd.openxmlformats-officedocument.themeOverride+xml"/>
  <Override PartName="/ppt/charts/chart36.xml" ContentType="application/vnd.openxmlformats-officedocument.drawingml.chart+xml"/>
  <Override PartName="/ppt/theme/themeOverride24.xml" ContentType="application/vnd.openxmlformats-officedocument.themeOverride+xml"/>
  <Override PartName="/ppt/drawings/drawing4.xml" ContentType="application/vnd.openxmlformats-officedocument.drawingml.chartshapes+xml"/>
  <Override PartName="/ppt/charts/chart37.xml" ContentType="application/vnd.openxmlformats-officedocument.drawingml.chart+xml"/>
  <Override PartName="/ppt/theme/themeOverride2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406" r:id="rId2"/>
    <p:sldId id="407" r:id="rId3"/>
    <p:sldId id="338" r:id="rId4"/>
    <p:sldId id="288" r:id="rId5"/>
    <p:sldId id="384" r:id="rId6"/>
    <p:sldId id="365" r:id="rId7"/>
    <p:sldId id="432" r:id="rId8"/>
    <p:sldId id="387" r:id="rId9"/>
    <p:sldId id="366" r:id="rId10"/>
    <p:sldId id="388" r:id="rId11"/>
    <p:sldId id="367" r:id="rId12"/>
    <p:sldId id="433" r:id="rId13"/>
    <p:sldId id="434" r:id="rId14"/>
    <p:sldId id="408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35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6" r:id="rId32"/>
    <p:sldId id="436" r:id="rId33"/>
    <p:sldId id="43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" initials="I" lastIdx="1" clrIdx="0"/>
  <p:cmAuthor id="2" name="Lap top" initials="Lt" lastIdx="1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D3C7"/>
    <a:srgbClr val="01665E"/>
    <a:srgbClr val="C7EAE5"/>
    <a:srgbClr val="FFE5B5"/>
    <a:srgbClr val="339966"/>
    <a:srgbClr val="A7A37E"/>
    <a:srgbClr val="046380"/>
    <a:srgbClr val="3FA6BB"/>
    <a:srgbClr val="FFFFC7"/>
    <a:srgbClr val="BEB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23634" autoAdjust="0"/>
    <p:restoredTop sz="92977"/>
  </p:normalViewPr>
  <p:slideViewPr>
    <p:cSldViewPr snapToGrid="0">
      <p:cViewPr varScale="1">
        <p:scale>
          <a:sx n="112" d="100"/>
          <a:sy n="112" d="100"/>
        </p:scale>
        <p:origin x="108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7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8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My%20Drive\DeFacto%20u%20toku\KAS%20i%20ASK\Grafici%20ASK20%20Stevan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My%20Drive\DeFacto%20u%20toku\KAS%20i%20ASK\Grafici%20ASK20%20Stevan.xlsx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G:\My%20Drive\DeFacto%20u%20toku\KAS%20i%20ASK\Grafici%20ASK20%20Stevan.xlsx" TargetMode="External"/><Relationship Id="rId1" Type="http://schemas.openxmlformats.org/officeDocument/2006/relationships/themeOverride" Target="../theme/themeOverride9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tefan\Downloads\Grafici%20ASK20%20II%20Dio.xlsx" TargetMode="External"/><Relationship Id="rId1" Type="http://schemas.openxmlformats.org/officeDocument/2006/relationships/themeOverride" Target="../theme/themeOverride10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1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2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tefan\Downloads\Grafici%20ASK20%20II%20Dio.xlsx" TargetMode="External"/><Relationship Id="rId1" Type="http://schemas.openxmlformats.org/officeDocument/2006/relationships/themeOverride" Target="../theme/themeOverride13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tefan\Downloads\Grafici%20ASK20%20II%20Dio.xlsx" TargetMode="External"/><Relationship Id="rId1" Type="http://schemas.openxmlformats.org/officeDocument/2006/relationships/themeOverride" Target="../theme/themeOverride1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5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6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oleObject" Target="file:///G:\My%20Drive\DeFacto%20u%20toku\KAS%20i%20ASK\Grafici%20ASK20%20Stevan.xlsx" TargetMode="External"/><Relationship Id="rId1" Type="http://schemas.openxmlformats.org/officeDocument/2006/relationships/themeOverride" Target="../theme/themeOverride17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8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19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20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1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22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23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24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themeOverride" Target="../theme/themeOverrid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24309506568738"/>
          <c:y val="0.13724478519132477"/>
          <c:w val="0.5523795604643813"/>
          <c:h val="0.804039231938113"/>
        </c:manualLayout>
      </c:layout>
      <c:doughnutChart>
        <c:varyColors val="1"/>
        <c:ser>
          <c:idx val="0"/>
          <c:order val="0"/>
          <c:spPr>
            <a:solidFill>
              <a:srgbClr val="C7EAE5"/>
            </a:solidFill>
          </c:spPr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73-4327-A0E2-B2EEACB4DB5E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73-4327-A0E2-B2EEACB4DB5E}"/>
              </c:ext>
            </c:extLst>
          </c:dPt>
          <c:dLbls>
            <c:dLbl>
              <c:idx val="0"/>
              <c:layout>
                <c:manualLayout>
                  <c:x val="5.5898075464732043E-2"/>
                  <c:y val="-5.263157894736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73-4327-A0E2-B2EEACB4DB5E}"/>
                </c:ext>
              </c:extLst>
            </c:dLbl>
            <c:dLbl>
              <c:idx val="1"/>
              <c:layout>
                <c:manualLayout>
                  <c:x val="-0.13830118883611037"/>
                  <c:y val="2.4553322449476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73-4327-A0E2-B2EEACB4DB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'A1-A2-A3'!$A$4:$A$5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'A1-A2-A3'!$B$4:$B$5</c:f>
              <c:numCache>
                <c:formatCode>0.0%</c:formatCode>
                <c:ptCount val="2"/>
                <c:pt idx="0">
                  <c:v>0.86699999999999999</c:v>
                </c:pt>
                <c:pt idx="1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73-4327-A0E2-B2EEACB4D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75374015748029"/>
          <c:y val="0.20491633384932384"/>
          <c:w val="0.56723085790409722"/>
          <c:h val="0.6987760740433762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62-44EC-B53E-66F5D9112C6B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62-44EC-B53E-66F5D9112C6B}"/>
              </c:ext>
            </c:extLst>
          </c:dPt>
          <c:dLbls>
            <c:dLbl>
              <c:idx val="0"/>
              <c:layout>
                <c:manualLayout>
                  <c:x val="-9.6128184368755448E-2"/>
                  <c:y val="-3.9473684210526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62-44EC-B53E-66F5D9112C6B}"/>
                </c:ext>
              </c:extLst>
            </c:dLbl>
            <c:dLbl>
              <c:idx val="1"/>
              <c:layout>
                <c:manualLayout>
                  <c:x val="-6.0748583167559642E-2"/>
                  <c:y val="0.10087719298245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62-44EC-B53E-66F5D9112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'A1-A2-A3'!$A$11:$A$12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'A1-A2-A3'!$B$11:$B$12</c:f>
              <c:numCache>
                <c:formatCode>0.0%</c:formatCode>
                <c:ptCount val="2"/>
                <c:pt idx="0">
                  <c:v>0.90700000000000003</c:v>
                </c:pt>
                <c:pt idx="1">
                  <c:v>9.2999999999999999E-2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62-44EC-B53E-66F5D9112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0265845565196754"/>
          <c:y val="2.2192503714813433E-2"/>
          <c:w val="0.46686007237004029"/>
          <c:h val="0.9328178422141676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EAE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</c:spPr>
            <c:extLst>
              <c:ext xmlns:c16="http://schemas.microsoft.com/office/drawing/2014/chart" uri="{C3380CC4-5D6E-409C-BE32-E72D297353CC}">
                <c16:uniqueId val="{00000000-E899-412C-BA73-237E39394C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899-412C-BA73-237E39394CB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899-412C-BA73-237E39394CB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899-412C-BA73-237E39394CB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05F-4F97-A724-9B8AFD187E47}"/>
              </c:ext>
            </c:extLst>
          </c:dPt>
          <c:dLbls>
            <c:dLbl>
              <c:idx val="0"/>
              <c:layout>
                <c:manualLayout>
                  <c:x val="-7.5980392156862739E-2"/>
                  <c:y val="2.918642495710514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99-412C-BA73-237E39394CBB}"/>
                </c:ext>
              </c:extLst>
            </c:dLbl>
            <c:dLbl>
              <c:idx val="1"/>
              <c:layout>
                <c:manualLayout>
                  <c:x val="-8.82352941176469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99-412C-BA73-237E39394CBB}"/>
                </c:ext>
              </c:extLst>
            </c:dLbl>
            <c:dLbl>
              <c:idx val="2"/>
              <c:layout>
                <c:manualLayout>
                  <c:x val="-8.8235294117647148E-2"/>
                  <c:y val="5.83728499142108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99-412C-BA73-237E39394CBB}"/>
                </c:ext>
              </c:extLst>
            </c:dLbl>
            <c:dLbl>
              <c:idx val="3"/>
              <c:layout>
                <c:manualLayout>
                  <c:x val="-8.8235294117647065E-2"/>
                  <c:y val="-2.91864249571046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99-412C-BA73-237E39394CBB}"/>
                </c:ext>
              </c:extLst>
            </c:dLbl>
            <c:dLbl>
              <c:idx val="4"/>
              <c:layout>
                <c:manualLayout>
                  <c:x val="-9.5588235294117641E-2"/>
                  <c:y val="-2.9186424957104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5F-4F97-A724-9B8AFD187E47}"/>
                </c:ext>
              </c:extLst>
            </c:dLbl>
            <c:dLbl>
              <c:idx val="5"/>
              <c:layout>
                <c:manualLayout>
                  <c:x val="-9.31372549019608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5F-4F97-A724-9B8AFD187E47}"/>
                </c:ext>
              </c:extLst>
            </c:dLbl>
            <c:dLbl>
              <c:idx val="6"/>
              <c:layout>
                <c:manualLayout>
                  <c:x val="-9.5588235294117738E-2"/>
                  <c:y val="2.298143698480010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5F-4F97-A724-9B8AFD187E4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'A1-A2-A3'!$A$19:$A$26</c:f>
              <c:strCache>
                <c:ptCount val="8"/>
                <c:pt idx="0">
                  <c:v>Prevencija/edukacija u borbi protiv korupcije</c:v>
                </c:pt>
                <c:pt idx="1">
                  <c:v>Kontrola izvještaja o prihodima i imovini javnih funkcionera</c:v>
                </c:pt>
                <c:pt idx="2">
                  <c:v>Sprječavanje sukoba interesa</c:v>
                </c:pt>
                <c:pt idx="3">
                  <c:v>Kontrola finansiranja političkih subjekata i izbornih kampanja</c:v>
                </c:pt>
                <c:pt idx="4">
                  <c:v>Krivično gonjenje slučajeva korupcije</c:v>
                </c:pt>
                <c:pt idx="5">
                  <c:v>Nadzor nad obavljanjem djelatnosti lobiranja</c:v>
                </c:pt>
                <c:pt idx="6">
                  <c:v>Zaštita zviždača</c:v>
                </c:pt>
                <c:pt idx="7">
                  <c:v>Nešto drugo</c:v>
                </c:pt>
              </c:strCache>
            </c:strRef>
          </c:cat>
          <c:val>
            <c:numRef>
              <c:f>'A1-A2-A3'!$B$19:$B$26</c:f>
              <c:numCache>
                <c:formatCode>0.0%</c:formatCode>
                <c:ptCount val="8"/>
                <c:pt idx="0">
                  <c:v>0.55233291298865073</c:v>
                </c:pt>
                <c:pt idx="1">
                  <c:v>0.4489281210592686</c:v>
                </c:pt>
                <c:pt idx="2">
                  <c:v>0.40100882723833542</c:v>
                </c:pt>
                <c:pt idx="3">
                  <c:v>0.35056746532156369</c:v>
                </c:pt>
                <c:pt idx="4">
                  <c:v>0.20302648171500631</c:v>
                </c:pt>
                <c:pt idx="5">
                  <c:v>0.16771752837326609</c:v>
                </c:pt>
                <c:pt idx="6">
                  <c:v>0.15006305170239598</c:v>
                </c:pt>
                <c:pt idx="7">
                  <c:v>6.3051702395964691E-3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99-412C-BA73-237E39394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68128"/>
        <c:axId val="33969664"/>
      </c:barChart>
      <c:catAx>
        <c:axId val="33968128"/>
        <c:scaling>
          <c:orientation val="maxMin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3969664"/>
        <c:crosses val="autoZero"/>
        <c:auto val="1"/>
        <c:lblAlgn val="ctr"/>
        <c:lblOffset val="100"/>
        <c:noMultiLvlLbl val="0"/>
      </c:catAx>
      <c:valAx>
        <c:axId val="3396966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3396812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7205703320058"/>
          <c:y val="9.6062285476018874E-2"/>
          <c:w val="0.54373810948558698"/>
          <c:h val="0.7276537462134705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71-4991-B8AD-4E47CAB40CC2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71-4991-B8AD-4E47CAB40CC2}"/>
              </c:ext>
            </c:extLst>
          </c:dPt>
          <c:dLbls>
            <c:dLbl>
              <c:idx val="0"/>
              <c:layout>
                <c:manualLayout>
                  <c:x val="7.8616676639910954E-2"/>
                  <c:y val="-3.8012764506734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071-4991-B8AD-4E47CAB40CC2}"/>
                </c:ext>
              </c:extLst>
            </c:dLbl>
            <c:dLbl>
              <c:idx val="1"/>
              <c:layout>
                <c:manualLayout>
                  <c:x val="-6.5513897199925689E-2"/>
                  <c:y val="-1.52051058026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071-4991-B8AD-4E47CAB40C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'A4'!$A$4:$A$5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'A4'!$B$4:$B$5</c:f>
              <c:numCache>
                <c:formatCode>0.0%</c:formatCode>
                <c:ptCount val="2"/>
                <c:pt idx="0">
                  <c:v>0.627</c:v>
                </c:pt>
                <c:pt idx="1">
                  <c:v>0.373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71-4991-B8AD-4E47CAB40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6372549019607844E-2"/>
                  <c:y val="-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73-4940-93E0-06174BACDDC8}"/>
                </c:ext>
              </c:extLst>
            </c:dLbl>
            <c:dLbl>
              <c:idx val="1"/>
              <c:layout>
                <c:manualLayout>
                  <c:x val="-0.1053921568627451"/>
                  <c:y val="-2.91864249571048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73-4940-93E0-06174BACDDC8}"/>
                </c:ext>
              </c:extLst>
            </c:dLbl>
            <c:dLbl>
              <c:idx val="2"/>
              <c:layout>
                <c:manualLayout>
                  <c:x val="-0.10049019607843138"/>
                  <c:y val="-3.344860537296386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273-4940-93E0-06174BACDDC8}"/>
                </c:ext>
              </c:extLst>
            </c:dLbl>
            <c:dLbl>
              <c:idx val="3"/>
              <c:layout>
                <c:manualLayout>
                  <c:x val="-0.1053921568627451"/>
                  <c:y val="5.83728499142108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273-4940-93E0-06174BACDDC8}"/>
                </c:ext>
              </c:extLst>
            </c:dLbl>
            <c:dLbl>
              <c:idx val="4"/>
              <c:layout>
                <c:manualLayout>
                  <c:x val="-0.1053921568627451"/>
                  <c:y val="-4.12670002428480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6458429828624362E-2"/>
                      <c:h val="6.16975123899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273-4940-93E0-06174BACDDC8}"/>
                </c:ext>
              </c:extLst>
            </c:dLbl>
            <c:dLbl>
              <c:idx val="5"/>
              <c:layout>
                <c:manualLayout>
                  <c:x val="-9.5588235294117641E-2"/>
                  <c:y val="1.008790196672468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273-4940-93E0-06174BACDDC8}"/>
                </c:ext>
              </c:extLst>
            </c:dLbl>
            <c:dLbl>
              <c:idx val="6"/>
              <c:layout>
                <c:manualLayout>
                  <c:x val="-0.10049019607843138"/>
                  <c:y val="2.75127777355337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273-4940-93E0-06174BACDDC8}"/>
                </c:ext>
              </c:extLst>
            </c:dLbl>
            <c:dLbl>
              <c:idx val="7"/>
              <c:layout>
                <c:manualLayout>
                  <c:x val="-9.0686274509803919E-2"/>
                  <c:y val="2.7512777735532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273-4940-93E0-06174BACDDC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Century" panose="02040604050505020304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273-4940-93E0-06174BACD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'A6'!$A$2:$A$10</c:f>
              <c:strCache>
                <c:ptCount val="9"/>
                <c:pt idx="0">
                  <c:v>Na TV-u (TV spot i drugo)</c:v>
                </c:pt>
                <c:pt idx="1">
                  <c:v>Internet/društvene mreže </c:v>
                </c:pt>
                <c:pt idx="2">
                  <c:v>Članci u novinama </c:v>
                </c:pt>
                <c:pt idx="3">
                  <c:v>Flajeri/lifleti</c:v>
                </c:pt>
                <c:pt idx="4">
                  <c:v>Bilbord/citylight poster</c:v>
                </c:pt>
                <c:pt idx="5">
                  <c:v>Poster </c:v>
                </c:pt>
                <c:pt idx="6">
                  <c:v>Na radiju (Radio spot i drugo)</c:v>
                </c:pt>
                <c:pt idx="7">
                  <c:v>Od drugih ljudi (prijatelja, rođaka itd.) </c:v>
                </c:pt>
                <c:pt idx="8">
                  <c:v>Od nekog drugog </c:v>
                </c:pt>
              </c:strCache>
            </c:strRef>
          </c:cat>
          <c:val>
            <c:numRef>
              <c:f>'A6'!$B$2:$B$10</c:f>
              <c:numCache>
                <c:formatCode>0.0%</c:formatCode>
                <c:ptCount val="9"/>
                <c:pt idx="0">
                  <c:v>0.93099999999999994</c:v>
                </c:pt>
                <c:pt idx="1">
                  <c:v>0.54600000000000004</c:v>
                </c:pt>
                <c:pt idx="2">
                  <c:v>0.32200000000000001</c:v>
                </c:pt>
                <c:pt idx="3">
                  <c:v>0.26100000000000001</c:v>
                </c:pt>
                <c:pt idx="4">
                  <c:v>0.252</c:v>
                </c:pt>
                <c:pt idx="5">
                  <c:v>0.218</c:v>
                </c:pt>
                <c:pt idx="6">
                  <c:v>0.21299999999999999</c:v>
                </c:pt>
                <c:pt idx="7">
                  <c:v>0.17099999999999999</c:v>
                </c:pt>
                <c:pt idx="8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3-4940-93E0-06174BACD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39232736"/>
        <c:axId val="-2139236000"/>
      </c:barChart>
      <c:catAx>
        <c:axId val="-21392327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-2139236000"/>
        <c:crosses val="autoZero"/>
        <c:auto val="1"/>
        <c:lblAlgn val="ctr"/>
        <c:lblOffset val="100"/>
        <c:noMultiLvlLbl val="0"/>
      </c:catAx>
      <c:valAx>
        <c:axId val="-213923600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-213923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'A5'!$A$3</c:f>
              <c:strCache>
                <c:ptCount val="1"/>
                <c:pt idx="0">
                  <c:v>"Korupcija nije u igri"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FA-4C52-A67A-501D04CCE7E6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FA-4C52-A67A-501D04CCE7E6}"/>
              </c:ext>
            </c:extLst>
          </c:dPt>
          <c:dLbls>
            <c:dLbl>
              <c:idx val="1"/>
              <c:layout>
                <c:manualLayout>
                  <c:x val="-7.777777777777780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9FA-4C52-A67A-501D04CCE7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'A5'!$B$2:$C$2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'A5'!$B$3:$C$3</c:f>
              <c:numCache>
                <c:formatCode>0.0%</c:formatCode>
                <c:ptCount val="2"/>
                <c:pt idx="0">
                  <c:v>0.503</c:v>
                </c:pt>
                <c:pt idx="1">
                  <c:v>0.497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FA-4C52-A67A-501D04CCE7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'A5'!$A$8</c:f>
              <c:strCache>
                <c:ptCount val="1"/>
                <c:pt idx="0">
                  <c:v>"Lobiraj zakonito"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32-4EE6-B772-4A79933A7F85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32-4EE6-B772-4A79933A7F8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632-4EE6-B772-4A79933A7F85}"/>
                </c:ext>
              </c:extLst>
            </c:dLbl>
            <c:dLbl>
              <c:idx val="1"/>
              <c:layout>
                <c:manualLayout>
                  <c:x val="-7.7777777777777779E-2"/>
                  <c:y val="1.3888888888888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632-4EE6-B772-4A79933A7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'A5'!$B$7:$C$7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'A5'!$B$8:$C$8</c:f>
              <c:numCache>
                <c:formatCode>0.0%</c:formatCode>
                <c:ptCount val="2"/>
                <c:pt idx="0">
                  <c:v>0.376</c:v>
                </c:pt>
                <c:pt idx="1">
                  <c:v>0.624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32-4EE6-B772-4A79933A7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r>
              <a:rPr lang="en-US" dirty="0"/>
              <a:t>„</a:t>
            </a:r>
            <a:r>
              <a:rPr lang="sr-Latn-ME" dirty="0"/>
              <a:t>Za društvo bez korupcije</a:t>
            </a:r>
            <a:r>
              <a:rPr lang="en-US" dirty="0"/>
              <a:t>"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'A5'!$A$8</c:f>
              <c:strCache>
                <c:ptCount val="1"/>
                <c:pt idx="0">
                  <c:v>"Za društvo bez korupcije"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32-4EE6-B772-4A79933A7F85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32-4EE6-B772-4A79933A7F8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632-4EE6-B772-4A79933A7F85}"/>
                </c:ext>
              </c:extLst>
            </c:dLbl>
            <c:dLbl>
              <c:idx val="1"/>
              <c:layout>
                <c:manualLayout>
                  <c:x val="-7.7777777777777779E-2"/>
                  <c:y val="1.3888888888888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632-4EE6-B772-4A79933A7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'A5'!$B$7:$C$7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'A5'!$B$8:$C$8</c:f>
              <c:numCache>
                <c:formatCode>0.0%</c:formatCode>
                <c:ptCount val="2"/>
                <c:pt idx="0">
                  <c:v>0.44900000000000001</c:v>
                </c:pt>
                <c:pt idx="1">
                  <c:v>0.55100000000000005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32-4EE6-B772-4A79933A7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'A5'!$A$3</c:f>
              <c:strCache>
                <c:ptCount val="1"/>
                <c:pt idx="0">
                  <c:v>"Korupcija nije u igri"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3B-49AF-8525-5FEE0CB0C07A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3B-49AF-8525-5FEE0CB0C07A}"/>
              </c:ext>
            </c:extLst>
          </c:dPt>
          <c:dLbls>
            <c:dLbl>
              <c:idx val="1"/>
              <c:layout>
                <c:manualLayout>
                  <c:x val="-7.777777777777780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B3B-49AF-8525-5FEE0CB0C0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'A5'!$B$2:$C$2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'A5'!$B$3:$C$3</c:f>
              <c:numCache>
                <c:formatCode>0.0%</c:formatCode>
                <c:ptCount val="2"/>
                <c:pt idx="0">
                  <c:v>0.90100000000000002</c:v>
                </c:pt>
                <c:pt idx="1">
                  <c:v>9.9000000000000005E-2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3B-49AF-8525-5FEE0CB0C0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just" rtl="0">
              <a:defRPr sz="1200" b="0"/>
            </a:pPr>
            <a:r>
              <a:rPr lang="en-US" sz="1200" b="0" dirty="0"/>
              <a:t>U </a:t>
            </a:r>
            <a:r>
              <a:rPr lang="en-US" sz="1200" b="0" dirty="0" err="1"/>
              <a:t>kojoj</a:t>
            </a:r>
            <a:r>
              <a:rPr lang="en-US" sz="1200" b="0" dirty="0"/>
              <a:t> </a:t>
            </a:r>
            <a:r>
              <a:rPr lang="en-US" sz="1200" b="0" dirty="0" err="1"/>
              <a:t>mjeri</a:t>
            </a:r>
            <a:r>
              <a:rPr lang="en-US" sz="1200" b="0" dirty="0"/>
              <a:t> Vi </a:t>
            </a:r>
            <a:r>
              <a:rPr lang="en-US" sz="1200" b="0" dirty="0" err="1"/>
              <a:t>lično</a:t>
            </a:r>
            <a:r>
              <a:rPr lang="en-US" sz="1200" b="0" dirty="0"/>
              <a:t> </a:t>
            </a:r>
            <a:r>
              <a:rPr lang="en-US" sz="1200" b="0" dirty="0" err="1"/>
              <a:t>imate</a:t>
            </a:r>
            <a:r>
              <a:rPr lang="en-US" sz="1200" b="0" dirty="0"/>
              <a:t> </a:t>
            </a:r>
            <a:r>
              <a:rPr lang="en-US" sz="1200" b="0" dirty="0" err="1"/>
              <a:t>povjerenj</a:t>
            </a:r>
            <a:r>
              <a:rPr lang="sr-Latn-ME" sz="1200" b="0" dirty="0"/>
              <a:t>a</a:t>
            </a:r>
            <a:r>
              <a:rPr lang="en-US" sz="1200" b="0" dirty="0"/>
              <a:t> u rad </a:t>
            </a:r>
            <a:r>
              <a:rPr lang="en-US" sz="1200" b="0" dirty="0" err="1"/>
              <a:t>Agencije</a:t>
            </a:r>
            <a:r>
              <a:rPr lang="en-US" sz="1200" b="0" dirty="0"/>
              <a:t> </a:t>
            </a:r>
            <a:r>
              <a:rPr lang="en-US" sz="1200" b="0" dirty="0" err="1"/>
              <a:t>za</a:t>
            </a:r>
            <a:r>
              <a:rPr lang="en-US" sz="1200" b="0" dirty="0"/>
              <a:t> </a:t>
            </a:r>
            <a:r>
              <a:rPr lang="en-US" sz="1200" b="0" dirty="0" err="1"/>
              <a:t>sprječavanje</a:t>
            </a:r>
            <a:r>
              <a:rPr lang="en-US" sz="1200" b="0" dirty="0"/>
              <a:t> </a:t>
            </a:r>
            <a:r>
              <a:rPr lang="en-US" sz="1200" b="0" dirty="0" err="1"/>
              <a:t>korupcije</a:t>
            </a:r>
            <a:r>
              <a:rPr lang="en-US" sz="1200" b="0" dirty="0"/>
              <a:t> u </a:t>
            </a:r>
            <a:r>
              <a:rPr lang="en-US" sz="1200" b="0" dirty="0" err="1"/>
              <a:t>borbi</a:t>
            </a:r>
            <a:r>
              <a:rPr lang="en-US" sz="1200" b="0" dirty="0"/>
              <a:t> </a:t>
            </a:r>
            <a:r>
              <a:rPr lang="en-US" sz="1200" b="0" dirty="0" err="1"/>
              <a:t>protiv</a:t>
            </a:r>
            <a:r>
              <a:rPr lang="en-US" sz="1200" b="0" dirty="0"/>
              <a:t> </a:t>
            </a:r>
            <a:r>
              <a:rPr lang="en-US" sz="1200" b="0" dirty="0" err="1"/>
              <a:t>korupcije</a:t>
            </a:r>
            <a:r>
              <a:rPr lang="en-US" sz="1200" b="0" dirty="0"/>
              <a:t>?</a:t>
            </a:r>
          </a:p>
        </c:rich>
      </c:tx>
      <c:layout>
        <c:manualLayout>
          <c:xMode val="edge"/>
          <c:yMode val="edge"/>
          <c:x val="3.2127222165963136E-2"/>
          <c:y val="0.1099083689441958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007581266637491E-2"/>
          <c:y val="0.22492322531345071"/>
          <c:w val="0.93936858150684277"/>
          <c:h val="0.62864714726193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'A8'!$O$6</c:f>
              <c:strCache>
                <c:ptCount val="1"/>
                <c:pt idx="0">
                  <c:v>Imam povjerenja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'A8'!$P$6</c:f>
              <c:numCache>
                <c:formatCode>0.0%</c:formatCode>
                <c:ptCount val="1"/>
                <c:pt idx="0">
                  <c:v>0.72299999999999998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6-47CC-9A1E-43D66CB42CA0}"/>
            </c:ext>
          </c:extLst>
        </c:ser>
        <c:ser>
          <c:idx val="1"/>
          <c:order val="1"/>
          <c:tx>
            <c:strRef>
              <c:f>'A8'!$O$7</c:f>
              <c:strCache>
                <c:ptCount val="1"/>
                <c:pt idx="0">
                  <c:v>Nemam povjerenja</c:v>
                </c:pt>
              </c:strCache>
            </c:strRef>
          </c:tx>
          <c:spPr>
            <a:solidFill>
              <a:srgbClr val="C7EAE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BD47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8129-43ED-BB5B-48A83EF8FE7E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'A8'!$P$7</c:f>
              <c:numCache>
                <c:formatCode>0.0%</c:formatCode>
                <c:ptCount val="1"/>
                <c:pt idx="0">
                  <c:v>0.23599999999999999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46-47CC-9A1E-43D66CB42CA0}"/>
            </c:ext>
          </c:extLst>
        </c:ser>
        <c:ser>
          <c:idx val="2"/>
          <c:order val="2"/>
          <c:tx>
            <c:strRef>
              <c:f>'A8'!$O$8</c:f>
              <c:strCache>
                <c:ptCount val="1"/>
                <c:pt idx="0">
                  <c:v>Ne znam/bez odgovora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'A8'!$P$8</c:f>
              <c:numCache>
                <c:formatCode>0.0%</c:formatCode>
                <c:ptCount val="1"/>
                <c:pt idx="0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46-47CC-9A1E-43D66CB42CA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2322560"/>
        <c:axId val="42213760"/>
      </c:barChart>
      <c:catAx>
        <c:axId val="42322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13760"/>
        <c:crosses val="autoZero"/>
        <c:auto val="1"/>
        <c:lblAlgn val="ctr"/>
        <c:lblOffset val="100"/>
        <c:noMultiLvlLbl val="0"/>
      </c:catAx>
      <c:valAx>
        <c:axId val="4221376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4232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202573484651542E-2"/>
          <c:y val="0.71654104988844536"/>
          <c:w val="0.85794050482548934"/>
          <c:h val="0.2469292522342080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724203269772001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CB-4EC8-A620-27FD5B86F215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CB-4EC8-A620-27FD5B86F215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DCB-4EC8-A620-27FD5B86F215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DCB-4EC8-A620-27FD5B86F2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'A8'!$A$6:$A$10</c:f>
              <c:strCache>
                <c:ptCount val="5"/>
                <c:pt idx="0">
                  <c:v>Imam veliko povjerenje</c:v>
                </c:pt>
                <c:pt idx="1">
                  <c:v>Imam povjerenje</c:v>
                </c:pt>
                <c:pt idx="2">
                  <c:v>Imam nešto malo povjerenja</c:v>
                </c:pt>
                <c:pt idx="3">
                  <c:v>Nemam povjerenja</c:v>
                </c:pt>
                <c:pt idx="4">
                  <c:v>Ne znam/bez odgovora</c:v>
                </c:pt>
              </c:strCache>
            </c:strRef>
          </c:cat>
          <c:val>
            <c:numRef>
              <c:f>'A8'!$B$6:$B$10</c:f>
              <c:numCache>
                <c:formatCode>0.0%</c:formatCode>
                <c:ptCount val="5"/>
                <c:pt idx="0">
                  <c:v>0.10100000000000001</c:v>
                </c:pt>
                <c:pt idx="1">
                  <c:v>0.35099999999999998</c:v>
                </c:pt>
                <c:pt idx="2">
                  <c:v>0.27100000000000002</c:v>
                </c:pt>
                <c:pt idx="3">
                  <c:v>0.23599999999999999</c:v>
                </c:pt>
                <c:pt idx="4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13762688"/>
        <c:axId val="113764224"/>
      </c:barChart>
      <c:catAx>
        <c:axId val="11376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3764224"/>
        <c:crosses val="autoZero"/>
        <c:auto val="1"/>
        <c:lblAlgn val="ctr"/>
        <c:lblOffset val="100"/>
        <c:noMultiLvlLbl val="0"/>
      </c:catAx>
      <c:valAx>
        <c:axId val="113764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1376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808415402984410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AF-485C-96C5-9004A26BEBB9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AF-485C-96C5-9004A26BEBB9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AF-485C-96C5-9004A26BEBB9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AF-485C-96C5-9004A26BEB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'A10'!$A$4:$A$8</c:f>
              <c:strCache>
                <c:ptCount val="5"/>
                <c:pt idx="0">
                  <c:v>Dala je veliki doprinos</c:v>
                </c:pt>
                <c:pt idx="1">
                  <c:v>Dala je doprinos</c:v>
                </c:pt>
                <c:pt idx="2">
                  <c:v>Dala je mali doprinos</c:v>
                </c:pt>
                <c:pt idx="3">
                  <c:v>Nije dala doprinos</c:v>
                </c:pt>
                <c:pt idx="4">
                  <c:v>Ne znam/bez odgovora</c:v>
                </c:pt>
              </c:strCache>
            </c:strRef>
          </c:cat>
          <c:val>
            <c:numRef>
              <c:f>'A10'!$B$4:$B$8</c:f>
              <c:numCache>
                <c:formatCode>0.0%</c:formatCode>
                <c:ptCount val="5"/>
                <c:pt idx="0">
                  <c:v>6.8000000000000005E-2</c:v>
                </c:pt>
                <c:pt idx="1">
                  <c:v>0.372</c:v>
                </c:pt>
                <c:pt idx="2">
                  <c:v>0.314</c:v>
                </c:pt>
                <c:pt idx="3">
                  <c:v>0.216</c:v>
                </c:pt>
                <c:pt idx="4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16234880"/>
        <c:axId val="116253056"/>
      </c:barChart>
      <c:catAx>
        <c:axId val="1162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6253056"/>
        <c:crosses val="autoZero"/>
        <c:auto val="1"/>
        <c:lblAlgn val="ctr"/>
        <c:lblOffset val="100"/>
        <c:noMultiLvlLbl val="0"/>
      </c:catAx>
      <c:valAx>
        <c:axId val="1162530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1623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just" rtl="0">
              <a:defRPr sz="1200" b="0"/>
            </a:pPr>
            <a:r>
              <a:rPr lang="en-US" sz="1200" b="0"/>
              <a:t> U kojoj mjeri je Agencija dala doprinos sveukupnoj borbi protiv korupcije?</a:t>
            </a:r>
          </a:p>
        </c:rich>
      </c:tx>
      <c:layout>
        <c:manualLayout>
          <c:xMode val="edge"/>
          <c:yMode val="edge"/>
          <c:x val="1.3553170764149922E-2"/>
          <c:y val="7.946695404640707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0764793370365268E-2"/>
          <c:y val="0.14577554657919997"/>
          <c:w val="0.95867958507761974"/>
          <c:h val="0.62864714726193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'A10'!$M$3</c:f>
              <c:strCache>
                <c:ptCount val="1"/>
                <c:pt idx="0">
                  <c:v>Dala je doprinos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'A10'!$N$3</c:f>
              <c:numCache>
                <c:formatCode>0.0%</c:formatCode>
                <c:ptCount val="1"/>
                <c:pt idx="0">
                  <c:v>0.754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9B-475D-BDEC-FA2D0A6EAB40}"/>
            </c:ext>
          </c:extLst>
        </c:ser>
        <c:ser>
          <c:idx val="1"/>
          <c:order val="1"/>
          <c:tx>
            <c:strRef>
              <c:f>'A10'!$M$4</c:f>
              <c:strCache>
                <c:ptCount val="1"/>
                <c:pt idx="0">
                  <c:v>Nije dala doprinos</c:v>
                </c:pt>
              </c:strCache>
            </c:strRef>
          </c:tx>
          <c:spPr>
            <a:solidFill>
              <a:srgbClr val="FFBD47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'A10'!$N$4</c:f>
              <c:numCache>
                <c:formatCode>0.0%</c:formatCode>
                <c:ptCount val="1"/>
                <c:pt idx="0">
                  <c:v>0.216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9B-475D-BDEC-FA2D0A6EAB40}"/>
            </c:ext>
          </c:extLst>
        </c:ser>
        <c:ser>
          <c:idx val="2"/>
          <c:order val="2"/>
          <c:tx>
            <c:strRef>
              <c:f>'A10'!$M$5</c:f>
              <c:strCache>
                <c:ptCount val="1"/>
                <c:pt idx="0">
                  <c:v>Ne znam/bez odgovora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'A10'!$N$5</c:f>
              <c:numCache>
                <c:formatCode>0.0%</c:formatCode>
                <c:ptCount val="1"/>
                <c:pt idx="0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9B-475D-BDEC-FA2D0A6EAB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0823168"/>
        <c:axId val="120829056"/>
      </c:barChart>
      <c:catAx>
        <c:axId val="120823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0829056"/>
        <c:crosses val="autoZero"/>
        <c:auto val="1"/>
        <c:lblAlgn val="ctr"/>
        <c:lblOffset val="100"/>
        <c:noMultiLvlLbl val="0"/>
      </c:catAx>
      <c:valAx>
        <c:axId val="12082905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2082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788642378913657E-2"/>
          <c:y val="0.64956993711331013"/>
          <c:w val="0.85794050482548934"/>
          <c:h val="0.2469292522342080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0265845565196754"/>
          <c:y val="2.2348073707000857E-2"/>
          <c:w val="0.46686007237004029"/>
          <c:h val="0.89514280323495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</c:spPr>
            <c:extLst>
              <c:ext xmlns:c16="http://schemas.microsoft.com/office/drawing/2014/chart" uri="{C3380CC4-5D6E-409C-BE32-E72D297353CC}">
                <c16:uniqueId val="{00000000-ABFD-4AF0-A738-888E5D48311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BFD-4AF0-A738-888E5D48311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BFD-4AF0-A738-888E5D48311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BFD-4AF0-A738-888E5D48311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BFD-4AF0-A738-888E5D48311E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'A11'!$A$3:$A$9</c:f>
              <c:strCache>
                <c:ptCount val="7"/>
                <c:pt idx="0">
                  <c:v>Na TV-u</c:v>
                </c:pt>
                <c:pt idx="1">
                  <c:v>Na internetu </c:v>
                </c:pt>
                <c:pt idx="2">
                  <c:v>Od drugih ljudi (prijatelja, rođaka itd.)</c:v>
                </c:pt>
                <c:pt idx="3">
                  <c:v>U novinama </c:v>
                </c:pt>
                <c:pt idx="4">
                  <c:v>Na radiju </c:v>
                </c:pt>
                <c:pt idx="5">
                  <c:v>Nešto drugo</c:v>
                </c:pt>
                <c:pt idx="6">
                  <c:v>Ne znam/bez odgovora</c:v>
                </c:pt>
              </c:strCache>
            </c:strRef>
          </c:cat>
          <c:val>
            <c:numRef>
              <c:f>'A11'!$B$3:$B$9</c:f>
              <c:numCache>
                <c:formatCode>0.0%</c:formatCode>
                <c:ptCount val="7"/>
                <c:pt idx="0">
                  <c:v>0.81</c:v>
                </c:pt>
                <c:pt idx="1">
                  <c:v>0.104</c:v>
                </c:pt>
                <c:pt idx="2">
                  <c:v>3.1E-2</c:v>
                </c:pt>
                <c:pt idx="3">
                  <c:v>2.3E-2</c:v>
                </c:pt>
                <c:pt idx="4">
                  <c:v>1.7999999999999999E-2</c:v>
                </c:pt>
                <c:pt idx="5">
                  <c:v>0.01</c:v>
                </c:pt>
                <c:pt idx="6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FD-4AF0-A738-888E5D483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227136"/>
        <c:axId val="121228672"/>
      </c:barChart>
      <c:catAx>
        <c:axId val="121227136"/>
        <c:scaling>
          <c:orientation val="maxMin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121228672"/>
        <c:crosses val="autoZero"/>
        <c:auto val="1"/>
        <c:lblAlgn val="ctr"/>
        <c:lblOffset val="100"/>
        <c:noMultiLvlLbl val="0"/>
      </c:catAx>
      <c:valAx>
        <c:axId val="121228672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1212271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200" b="0"/>
            </a:pPr>
            <a:r>
              <a:rPr lang="sr-Latn-ME" sz="1200" b="0" dirty="0"/>
              <a:t>Ukupno uzevši, kakvo je Vaše mišljenje o </a:t>
            </a:r>
            <a:r>
              <a:rPr lang="en-US" sz="1200" b="0" dirty="0" err="1"/>
              <a:t>transparentnosti</a:t>
            </a:r>
            <a:r>
              <a:rPr lang="en-US" sz="1200" b="0" dirty="0"/>
              <a:t> </a:t>
            </a:r>
            <a:r>
              <a:rPr lang="en-US" sz="1200" b="0" dirty="0" err="1"/>
              <a:t>rada</a:t>
            </a:r>
            <a:r>
              <a:rPr lang="en-US" sz="1200" b="0" dirty="0"/>
              <a:t> </a:t>
            </a:r>
            <a:r>
              <a:rPr lang="en-US" sz="1200" b="0" dirty="0" err="1"/>
              <a:t>Agencije</a:t>
            </a:r>
            <a:r>
              <a:rPr lang="en-US" sz="1200" b="0" dirty="0"/>
              <a:t> </a:t>
            </a:r>
            <a:r>
              <a:rPr lang="sr-Latn-ME" sz="1200" b="0" dirty="0"/>
              <a:t> danas u poređenju sa tim kakvo je bilo prije godinu dana?</a:t>
            </a:r>
            <a:endParaRPr lang="en-US" sz="1200" b="0" dirty="0"/>
          </a:p>
        </c:rich>
      </c:tx>
      <c:layout>
        <c:manualLayout>
          <c:xMode val="edge"/>
          <c:yMode val="edge"/>
          <c:x val="2.7970592622078832E-2"/>
          <c:y val="2.282095689579315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5757828399792271"/>
          <c:w val="0.9556548784003156"/>
          <c:h val="0.519384114418852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DCE-4E9C-B679-43958DBC1EFE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DCE-4E9C-B679-43958DBC1EFE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DCE-4E9C-B679-43958DBC1EFE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DCE-4E9C-B679-43958DBC1EFE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CE-4E9C-B679-43958DBC1E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'A12'!$A$3:$A$8</c:f>
              <c:strCache>
                <c:ptCount val="6"/>
                <c:pt idx="0">
                  <c:v>Značajno je porasla</c:v>
                </c:pt>
                <c:pt idx="1">
                  <c:v>Djelimično je porasla</c:v>
                </c:pt>
                <c:pt idx="2">
                  <c:v>Ostala je na istom nivou</c:v>
                </c:pt>
                <c:pt idx="3">
                  <c:v>Djelimično je smanjena</c:v>
                </c:pt>
                <c:pt idx="4">
                  <c:v>Značajno je smanjena</c:v>
                </c:pt>
                <c:pt idx="5">
                  <c:v>Ne znam/bez odgovora</c:v>
                </c:pt>
              </c:strCache>
            </c:strRef>
          </c:cat>
          <c:val>
            <c:numRef>
              <c:f>'A12'!$B$3:$B$8</c:f>
              <c:numCache>
                <c:formatCode>0.0%</c:formatCode>
                <c:ptCount val="6"/>
                <c:pt idx="0">
                  <c:v>5.0999999999999997E-2</c:v>
                </c:pt>
                <c:pt idx="1">
                  <c:v>0.183</c:v>
                </c:pt>
                <c:pt idx="2">
                  <c:v>0.57999999999999996</c:v>
                </c:pt>
                <c:pt idx="3">
                  <c:v>0.08</c:v>
                </c:pt>
                <c:pt idx="4">
                  <c:v>2.7E-2</c:v>
                </c:pt>
                <c:pt idx="5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CE-4E9C-B679-43958DBC1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21666560"/>
        <c:axId val="121668352"/>
      </c:barChart>
      <c:catAx>
        <c:axId val="1216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1668352"/>
        <c:crosses val="autoZero"/>
        <c:auto val="1"/>
        <c:lblAlgn val="ctr"/>
        <c:lblOffset val="100"/>
        <c:noMultiLvlLbl val="0"/>
      </c:catAx>
      <c:valAx>
        <c:axId val="121668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166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808415402984410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AF-485C-96C5-9004A26BEBB9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AF-485C-96C5-9004A26BEBB9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AF-485C-96C5-9004A26BEBB9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AF-485C-96C5-9004A26BEB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'A10'!$A$4:$A$8</c:f>
              <c:strCache>
                <c:ptCount val="5"/>
                <c:pt idx="0">
                  <c:v>Dala je veliki doprinos</c:v>
                </c:pt>
                <c:pt idx="1">
                  <c:v>Dala je doprinos</c:v>
                </c:pt>
                <c:pt idx="2">
                  <c:v>Dala je mali doprinos</c:v>
                </c:pt>
                <c:pt idx="3">
                  <c:v>Nije dala doprinos</c:v>
                </c:pt>
                <c:pt idx="4">
                  <c:v>Ne znam/bez odgovora</c:v>
                </c:pt>
              </c:strCache>
            </c:strRef>
          </c:cat>
          <c:val>
            <c:numRef>
              <c:f>'A10'!$B$4:$B$8</c:f>
              <c:numCache>
                <c:formatCode>0.0%</c:formatCode>
                <c:ptCount val="5"/>
                <c:pt idx="0">
                  <c:v>5.7000000000000002E-2</c:v>
                </c:pt>
                <c:pt idx="1">
                  <c:v>0.32400000000000001</c:v>
                </c:pt>
                <c:pt idx="2">
                  <c:v>0.35299999999999998</c:v>
                </c:pt>
                <c:pt idx="3">
                  <c:v>0.20100000000000001</c:v>
                </c:pt>
                <c:pt idx="4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21914880"/>
        <c:axId val="121916416"/>
      </c:barChart>
      <c:catAx>
        <c:axId val="1219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1916416"/>
        <c:crosses val="autoZero"/>
        <c:auto val="1"/>
        <c:lblAlgn val="ctr"/>
        <c:lblOffset val="100"/>
        <c:noMultiLvlLbl val="0"/>
      </c:catAx>
      <c:valAx>
        <c:axId val="121916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191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just" rtl="0">
              <a:defRPr sz="1200" b="0"/>
            </a:pPr>
            <a:r>
              <a:rPr lang="pl-PL" sz="1200" b="0" i="0" u="none" strike="noStrike" baseline="0" dirty="0">
                <a:effectLst/>
              </a:rPr>
              <a:t>Koliko je Agencija doprinijela jačanju transparentnosti upotrebe javnih resursa i finansiranja političkih subjekata tokom izbornih kampanja?</a:t>
            </a:r>
            <a:endParaRPr lang="en-US" sz="1200" b="0" u="none" dirty="0"/>
          </a:p>
        </c:rich>
      </c:tx>
      <c:layout>
        <c:manualLayout>
          <c:xMode val="edge"/>
          <c:yMode val="edge"/>
          <c:x val="1.130677909709559E-2"/>
          <c:y val="3.076069020994508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0764793370365268E-2"/>
          <c:y val="0.14577554657919997"/>
          <c:w val="0.95867958507761974"/>
          <c:h val="0.62864714726193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'A10'!$M$3</c:f>
              <c:strCache>
                <c:ptCount val="1"/>
                <c:pt idx="0">
                  <c:v>Dala je doprinos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'A10'!$N$3</c:f>
              <c:numCache>
                <c:formatCode>0.0%</c:formatCode>
                <c:ptCount val="1"/>
                <c:pt idx="0">
                  <c:v>0.73399999999999999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9B-475D-BDEC-FA2D0A6EAB40}"/>
            </c:ext>
          </c:extLst>
        </c:ser>
        <c:ser>
          <c:idx val="1"/>
          <c:order val="1"/>
          <c:tx>
            <c:strRef>
              <c:f>'A10'!$M$4</c:f>
              <c:strCache>
                <c:ptCount val="1"/>
                <c:pt idx="0">
                  <c:v>Nije dala doprinos</c:v>
                </c:pt>
              </c:strCache>
            </c:strRef>
          </c:tx>
          <c:spPr>
            <a:solidFill>
              <a:srgbClr val="FFBD47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'A10'!$N$4</c:f>
              <c:numCache>
                <c:formatCode>0.0%</c:formatCode>
                <c:ptCount val="1"/>
                <c:pt idx="0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9B-475D-BDEC-FA2D0A6EAB40}"/>
            </c:ext>
          </c:extLst>
        </c:ser>
        <c:ser>
          <c:idx val="2"/>
          <c:order val="2"/>
          <c:tx>
            <c:strRef>
              <c:f>'A10'!$M$5</c:f>
              <c:strCache>
                <c:ptCount val="1"/>
                <c:pt idx="0">
                  <c:v>Ne znam/bez odgovora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'A10'!$N$5</c:f>
              <c:numCache>
                <c:formatCode>0.0%</c:formatCode>
                <c:ptCount val="1"/>
                <c:pt idx="0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9B-475D-BDEC-FA2D0A6EAB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2366208"/>
        <c:axId val="122380288"/>
      </c:barChart>
      <c:catAx>
        <c:axId val="122366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380288"/>
        <c:crosses val="autoZero"/>
        <c:auto val="1"/>
        <c:lblAlgn val="ctr"/>
        <c:lblOffset val="100"/>
        <c:noMultiLvlLbl val="0"/>
      </c:catAx>
      <c:valAx>
        <c:axId val="1223802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2236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788642378913657E-2"/>
          <c:y val="0.64956993711331013"/>
          <c:w val="0.85794050482548934"/>
          <c:h val="0.2469292522342080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b="0"/>
            </a:pPr>
            <a:r>
              <a:rPr lang="sr-Latn-ME" sz="1400" b="0" dirty="0">
                <a:solidFill>
                  <a:srgbClr val="01665E"/>
                </a:solidFill>
              </a:rPr>
              <a:t>Traženje mita </a:t>
            </a:r>
          </a:p>
          <a:p>
            <a:pPr algn="l">
              <a:defRPr b="0"/>
            </a:pPr>
            <a:r>
              <a:rPr lang="en-US" sz="1200" b="0" dirty="0"/>
              <a:t>Da li </a:t>
            </a:r>
            <a:r>
              <a:rPr lang="en-US" sz="1200" b="0" dirty="0" err="1"/>
              <a:t>ste</a:t>
            </a:r>
            <a:r>
              <a:rPr lang="en-US" sz="1200" b="0" dirty="0"/>
              <a:t> </a:t>
            </a:r>
            <a:r>
              <a:rPr lang="en-US" sz="1200" b="0" dirty="0" err="1"/>
              <a:t>nekada</a:t>
            </a:r>
            <a:r>
              <a:rPr lang="en-US" sz="1200" b="0" dirty="0"/>
              <a:t> </a:t>
            </a:r>
            <a:r>
              <a:rPr lang="en-US" sz="1200" b="0" dirty="0" err="1"/>
              <a:t>prilikom</a:t>
            </a:r>
            <a:r>
              <a:rPr lang="en-US" sz="1200" b="0" dirty="0"/>
              <a:t> </a:t>
            </a:r>
            <a:r>
              <a:rPr lang="en-US" sz="1200" b="0" dirty="0" err="1"/>
              <a:t>ostvarivanja</a:t>
            </a:r>
            <a:r>
              <a:rPr lang="en-US" sz="1200" b="0" dirty="0"/>
              <a:t> </a:t>
            </a:r>
            <a:r>
              <a:rPr lang="en-US" sz="1200" b="0" dirty="0" err="1"/>
              <a:t>svojih</a:t>
            </a:r>
            <a:r>
              <a:rPr lang="en-US" sz="1200" b="0" dirty="0"/>
              <a:t> </a:t>
            </a:r>
            <a:r>
              <a:rPr lang="en-US" sz="1200" b="0" dirty="0" err="1"/>
              <a:t>prava</a:t>
            </a:r>
            <a:r>
              <a:rPr lang="en-US" sz="1200" b="0" dirty="0"/>
              <a:t> </a:t>
            </a:r>
            <a:r>
              <a:rPr lang="en-US" sz="1200" b="0" dirty="0" err="1"/>
              <a:t>kod</a:t>
            </a:r>
            <a:r>
              <a:rPr lang="en-US" sz="1200" b="0" dirty="0"/>
              <a:t> </a:t>
            </a:r>
            <a:r>
              <a:rPr lang="en-US" sz="1200" b="0" dirty="0" err="1"/>
              <a:t>državnih</a:t>
            </a:r>
            <a:r>
              <a:rPr lang="en-US" sz="1200" b="0" dirty="0"/>
              <a:t> </a:t>
            </a:r>
            <a:r>
              <a:rPr lang="en-US" sz="1200" b="0" dirty="0" err="1"/>
              <a:t>ili</a:t>
            </a:r>
            <a:r>
              <a:rPr lang="en-US" sz="1200" b="0" dirty="0"/>
              <a:t> organa </a:t>
            </a:r>
            <a:r>
              <a:rPr lang="en-US" sz="1200" b="0" dirty="0" err="1"/>
              <a:t>lokalne</a:t>
            </a:r>
            <a:r>
              <a:rPr lang="en-US" sz="1200" b="0" dirty="0"/>
              <a:t> </a:t>
            </a:r>
            <a:r>
              <a:rPr lang="en-US" sz="1200" b="0" dirty="0" err="1"/>
              <a:t>samouprave</a:t>
            </a:r>
            <a:r>
              <a:rPr lang="en-US" sz="1200" b="0" dirty="0"/>
              <a:t> </a:t>
            </a:r>
            <a:r>
              <a:rPr lang="en-US" sz="1200" b="0" dirty="0" err="1"/>
              <a:t>bili</a:t>
            </a:r>
            <a:r>
              <a:rPr lang="en-US" sz="1200" b="0" dirty="0"/>
              <a:t> </a:t>
            </a:r>
            <a:r>
              <a:rPr lang="en-US" sz="1200" b="0" dirty="0" err="1"/>
              <a:t>uslovljeni</a:t>
            </a:r>
            <a:r>
              <a:rPr lang="en-US" sz="1200" b="0" dirty="0"/>
              <a:t> od </a:t>
            </a:r>
            <a:r>
              <a:rPr lang="en-US" sz="1200" b="0" dirty="0" err="1"/>
              <a:t>bilo</a:t>
            </a:r>
            <a:r>
              <a:rPr lang="en-US" sz="1200" b="0" dirty="0"/>
              <a:t> </a:t>
            </a:r>
            <a:r>
              <a:rPr lang="en-US" sz="1200" b="0" dirty="0" err="1"/>
              <a:t>kog</a:t>
            </a:r>
            <a:r>
              <a:rPr lang="en-US" sz="1200" b="0" dirty="0"/>
              <a:t> </a:t>
            </a:r>
            <a:r>
              <a:rPr lang="en-US" sz="1200" b="0" dirty="0" err="1"/>
              <a:t>službenika</a:t>
            </a:r>
            <a:r>
              <a:rPr lang="en-US" sz="1200" b="0" dirty="0"/>
              <a:t> </a:t>
            </a:r>
            <a:r>
              <a:rPr lang="en-US" sz="1200" b="0" dirty="0" err="1"/>
              <a:t>zahtjevom</a:t>
            </a:r>
            <a:r>
              <a:rPr lang="en-US" sz="1200" b="0" dirty="0"/>
              <a:t> </a:t>
            </a:r>
            <a:r>
              <a:rPr lang="en-US" sz="1200" b="0" dirty="0" err="1"/>
              <a:t>za</a:t>
            </a:r>
            <a:r>
              <a:rPr lang="en-US" sz="1200" b="0" dirty="0"/>
              <a:t> </a:t>
            </a:r>
            <a:r>
              <a:rPr lang="en-US" sz="1200" b="0" dirty="0" err="1"/>
              <a:t>davanjem</a:t>
            </a:r>
            <a:r>
              <a:rPr lang="en-US" sz="1200" b="0" dirty="0"/>
              <a:t> </a:t>
            </a:r>
            <a:r>
              <a:rPr lang="en-US" sz="1200" b="0" dirty="0" err="1"/>
              <a:t>poklona</a:t>
            </a:r>
            <a:r>
              <a:rPr lang="en-US" sz="1200" b="0" dirty="0"/>
              <a:t>/</a:t>
            </a:r>
            <a:r>
              <a:rPr lang="en-US" sz="1200" b="0" dirty="0" err="1"/>
              <a:t>novca</a:t>
            </a:r>
            <a:r>
              <a:rPr lang="en-US" sz="1200" b="0" dirty="0"/>
              <a:t>?  </a:t>
            </a:r>
          </a:p>
        </c:rich>
      </c:tx>
      <c:layout>
        <c:manualLayout>
          <c:xMode val="edge"/>
          <c:yMode val="edge"/>
          <c:x val="2.1493361123977183E-3"/>
          <c:y val="2.842231893678183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4642317061360711"/>
          <c:w val="0.9556548784003156"/>
          <c:h val="0.5305394110504398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8DD3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91-412F-8E95-2C81E9882053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91-412F-8E95-2C81E988205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91-412F-8E95-2C81E9882053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91-412F-8E95-2C81E9882053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91-412F-8E95-2C81E9882053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91-412F-8E95-2C81E9882053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391-412F-8E95-2C81E9882053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91-412F-8E95-2C81E98820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'A13'!$A$4:$A$7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'A13'!$B$4:$B$7</c:f>
              <c:numCache>
                <c:formatCode>0.0%</c:formatCode>
                <c:ptCount val="4"/>
                <c:pt idx="0">
                  <c:v>2.9000000000000001E-2</c:v>
                </c:pt>
                <c:pt idx="1">
                  <c:v>0.11799999999999999</c:v>
                </c:pt>
                <c:pt idx="2">
                  <c:v>0.79</c:v>
                </c:pt>
                <c:pt idx="3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91-412F-8E95-2C81E9882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3241728"/>
        <c:axId val="93243264"/>
      </c:barChart>
      <c:catAx>
        <c:axId val="9324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243264"/>
        <c:crosses val="autoZero"/>
        <c:auto val="1"/>
        <c:lblAlgn val="ctr"/>
        <c:lblOffset val="100"/>
        <c:noMultiLvlLbl val="0"/>
      </c:catAx>
      <c:valAx>
        <c:axId val="932432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24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200" b="0"/>
            </a:pPr>
            <a:r>
              <a:rPr lang="sr-Latn-ME" sz="1400" b="0" dirty="0">
                <a:solidFill>
                  <a:srgbClr val="01665E"/>
                </a:solidFill>
              </a:rPr>
              <a:t>Davanje mita </a:t>
            </a:r>
            <a:r>
              <a:rPr lang="sr-Latn-ME" sz="1200" b="0" dirty="0"/>
              <a:t/>
            </a:r>
            <a:br>
              <a:rPr lang="sr-Latn-ME" sz="1200" b="0" dirty="0"/>
            </a:br>
            <a:r>
              <a:rPr lang="sr-Latn-ME" sz="1200" b="0" dirty="0"/>
              <a:t>Da li ste Vi nekada ponudili neku vrstu poklona/novca kako biste ostvarili pravo koje Vam po zakonu pripada (skratili određene procedure ili ubrzali postupke na koje se inače čeka ili obezbijedili bolji kvalitet tražene usluge)?  </a:t>
            </a:r>
            <a:endParaRPr lang="en-US" sz="1200" b="0" dirty="0"/>
          </a:p>
        </c:rich>
      </c:tx>
      <c:layout>
        <c:manualLayout>
          <c:xMode val="edge"/>
          <c:yMode val="edge"/>
          <c:x val="1.1953257681025165E-2"/>
          <c:y val="8.2275842510970178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5757828399792271"/>
          <c:w val="0.9556548784003156"/>
          <c:h val="0.519384114418852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8DD3C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69-46BA-984E-825EF7E842DF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E1-493B-BB7D-13B80F4F15CE}"/>
              </c:ext>
            </c:extLst>
          </c:dPt>
          <c:dPt>
            <c:idx val="3"/>
            <c:invertIfNegative val="0"/>
            <c:bubble3D val="0"/>
            <c:spPr>
              <a:solidFill>
                <a:srgbClr val="FFE5B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E1-493B-BB7D-13B80F4F15CE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469-46BA-984E-825EF7E842DF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469-46BA-984E-825EF7E842DF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69-46BA-984E-825EF7E842DF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69-46BA-984E-825EF7E842DF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69-46BA-984E-825EF7E842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'A14'!$A$3:$A$6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'A14'!$B$3:$B$6</c:f>
              <c:numCache>
                <c:formatCode>0.0%</c:formatCode>
                <c:ptCount val="4"/>
                <c:pt idx="0">
                  <c:v>2.1999999999999999E-2</c:v>
                </c:pt>
                <c:pt idx="1">
                  <c:v>0.13700000000000001</c:v>
                </c:pt>
                <c:pt idx="2">
                  <c:v>0.78300000000000003</c:v>
                </c:pt>
                <c:pt idx="3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69-46BA-984E-825EF7E84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3571712"/>
        <c:axId val="93573504"/>
      </c:barChart>
      <c:catAx>
        <c:axId val="9357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573504"/>
        <c:crosses val="autoZero"/>
        <c:auto val="1"/>
        <c:lblAlgn val="ctr"/>
        <c:lblOffset val="100"/>
        <c:noMultiLvlLbl val="0"/>
      </c:catAx>
      <c:valAx>
        <c:axId val="935735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57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400" b="0">
                <a:solidFill>
                  <a:srgbClr val="01665E"/>
                </a:solidFill>
              </a:defRPr>
            </a:pPr>
            <a:r>
              <a:rPr lang="sr-Latn-ME" sz="1400" b="0" dirty="0">
                <a:solidFill>
                  <a:srgbClr val="01665E"/>
                </a:solidFill>
              </a:rPr>
              <a:t>Iskustvo drugih: traženje mita</a:t>
            </a:r>
            <a:br>
              <a:rPr lang="sr-Latn-ME" sz="1400" b="0" dirty="0">
                <a:solidFill>
                  <a:srgbClr val="01665E"/>
                </a:solidFill>
              </a:rPr>
            </a:br>
            <a:endParaRPr lang="sr-Latn-ME" sz="1400" b="0" dirty="0">
              <a:solidFill>
                <a:srgbClr val="01665E"/>
              </a:solidFill>
            </a:endParaRPr>
          </a:p>
        </c:rich>
      </c:tx>
      <c:layout>
        <c:manualLayout>
          <c:xMode val="edge"/>
          <c:yMode val="edge"/>
          <c:x val="1.5328091260202015E-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3265470971638359"/>
          <c:w val="0.9556548784003156"/>
          <c:h val="0.48768906320265343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23-45FF-9DD0-85C82519E954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23-45FF-9DD0-85C82519E954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23-45FF-9DD0-85C82519E95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A12a!$A$3:$A$6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A12a!$B$3:$B$6</c:f>
              <c:numCache>
                <c:formatCode>0.0%</c:formatCode>
                <c:ptCount val="4"/>
                <c:pt idx="0">
                  <c:v>8.3000000000000004E-2</c:v>
                </c:pt>
                <c:pt idx="1">
                  <c:v>0.39300000000000002</c:v>
                </c:pt>
                <c:pt idx="2">
                  <c:v>0.46100000000000002</c:v>
                </c:pt>
                <c:pt idx="3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23-45FF-9DD0-85C82519E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22906112"/>
        <c:axId val="122907648"/>
      </c:barChart>
      <c:catAx>
        <c:axId val="12290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2907648"/>
        <c:crosses val="autoZero"/>
        <c:auto val="1"/>
        <c:lblAlgn val="ctr"/>
        <c:lblOffset val="100"/>
        <c:noMultiLvlLbl val="0"/>
      </c:catAx>
      <c:valAx>
        <c:axId val="122907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290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r">
              <a:defRPr sz="1400" b="0">
                <a:solidFill>
                  <a:srgbClr val="01665E"/>
                </a:solidFill>
              </a:defRPr>
            </a:pPr>
            <a:r>
              <a:rPr lang="sr-Latn-ME" sz="1400" b="0">
                <a:solidFill>
                  <a:srgbClr val="01665E"/>
                </a:solidFill>
              </a:rPr>
              <a:t>Iskustvo drugih: davanje mita</a:t>
            </a:r>
          </a:p>
        </c:rich>
      </c:tx>
      <c:layout>
        <c:manualLayout>
          <c:xMode val="edge"/>
          <c:yMode val="edge"/>
          <c:x val="1.2021327494169908E-2"/>
          <c:y val="2.25957928753129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3578872408724334"/>
          <c:w val="0.9556548784003156"/>
          <c:h val="0.49657007954338755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52-4975-AB00-C336F7792BD6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52-4975-AB00-C336F7792BD6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52-4975-AB00-C336F7792BD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A12b!$A$3:$A$6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A12b!$B$3:$B$6</c:f>
              <c:numCache>
                <c:formatCode>0.0%</c:formatCode>
                <c:ptCount val="4"/>
                <c:pt idx="0">
                  <c:v>0.121</c:v>
                </c:pt>
                <c:pt idx="1">
                  <c:v>0.38200000000000001</c:v>
                </c:pt>
                <c:pt idx="2">
                  <c:v>0.436</c:v>
                </c:pt>
                <c:pt idx="3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52-4975-AB00-C336F7792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3639808"/>
        <c:axId val="93641344"/>
      </c:barChart>
      <c:catAx>
        <c:axId val="9363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641344"/>
        <c:crosses val="autoZero"/>
        <c:auto val="1"/>
        <c:lblAlgn val="ctr"/>
        <c:lblOffset val="100"/>
        <c:noMultiLvlLbl val="0"/>
      </c:catAx>
      <c:valAx>
        <c:axId val="93641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63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3016664004988436"/>
          <c:y val="2.3126220027035363E-2"/>
          <c:w val="0.55280755664137871"/>
          <c:h val="0.828269603510460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'[Grafici ASK20 II Dio.xlsx]A12c'!$B$2</c:f>
              <c:strCache>
                <c:ptCount val="1"/>
                <c:pt idx="0">
                  <c:v>Uvijek je u redu 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ASK20 II Dio.xlsx]A12c'!$B$3:$B$5</c:f>
              <c:numCache>
                <c:formatCode>0.0%</c:formatCode>
                <c:ptCount val="3"/>
                <c:pt idx="0">
                  <c:v>2.1000000000000001E-2</c:v>
                </c:pt>
                <c:pt idx="1">
                  <c:v>1.6E-2</c:v>
                </c:pt>
                <c:pt idx="2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39-46C4-A427-C323B227A8D6}"/>
            </c:ext>
          </c:extLst>
        </c:ser>
        <c:ser>
          <c:idx val="1"/>
          <c:order val="1"/>
          <c:tx>
            <c:strRef>
              <c:f>'[Grafici ASK20 II Dio.xlsx]A12c'!$C$2</c:f>
              <c:strCache>
                <c:ptCount val="1"/>
                <c:pt idx="0">
                  <c:v>Ponekad je u redu </c:v>
                </c:pt>
              </c:strCache>
            </c:strRef>
          </c:tx>
          <c:spPr>
            <a:solidFill>
              <a:srgbClr val="5AB4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ASK20 II Dio.xlsx]A12c'!$C$3:$C$5</c:f>
              <c:numCache>
                <c:formatCode>0.0%</c:formatCode>
                <c:ptCount val="3"/>
                <c:pt idx="0">
                  <c:v>6.5000000000000002E-2</c:v>
                </c:pt>
                <c:pt idx="1">
                  <c:v>9.4E-2</c:v>
                </c:pt>
                <c:pt idx="2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39-46C4-A427-C323B227A8D6}"/>
            </c:ext>
          </c:extLst>
        </c:ser>
        <c:ser>
          <c:idx val="2"/>
          <c:order val="2"/>
          <c:tx>
            <c:strRef>
              <c:f>'[Grafici ASK20 II Dio.xlsx]A12c'!$D$2</c:f>
              <c:strCache>
                <c:ptCount val="1"/>
                <c:pt idx="0">
                  <c:v>Nikad nije u redu </c:v>
                </c:pt>
              </c:strCache>
            </c:strRef>
          </c:tx>
          <c:spPr>
            <a:solidFill>
              <a:srgbClr val="D8B36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ASK20 II Dio.xlsx]A12c'!$D$3:$D$5</c:f>
              <c:numCache>
                <c:formatCode>0.0%</c:formatCode>
                <c:ptCount val="3"/>
                <c:pt idx="0">
                  <c:v>0.90500000000000003</c:v>
                </c:pt>
                <c:pt idx="1">
                  <c:v>0.877</c:v>
                </c:pt>
                <c:pt idx="2">
                  <c:v>0.84799999999999998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39-46C4-A427-C323B227A8D6}"/>
            </c:ext>
          </c:extLst>
        </c:ser>
        <c:ser>
          <c:idx val="3"/>
          <c:order val="3"/>
          <c:tx>
            <c:strRef>
              <c:f>'[Grafici ASK20 II Dio.xlsx]A12c'!$E$2</c:f>
              <c:strCache>
                <c:ptCount val="1"/>
                <c:pt idx="0">
                  <c:v>Ne znam 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ASK20 II Dio.xlsx]A12c'!$E$3:$E$5</c:f>
              <c:numCache>
                <c:formatCode>0.0%</c:formatCode>
                <c:ptCount val="3"/>
                <c:pt idx="0">
                  <c:v>8.9999999999999993E-3</c:v>
                </c:pt>
                <c:pt idx="1">
                  <c:v>1.2999999999999999E-2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39-46C4-A427-C323B227A8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3812608"/>
        <c:axId val="93814144"/>
      </c:barChart>
      <c:catAx>
        <c:axId val="93812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814144"/>
        <c:crosses val="autoZero"/>
        <c:auto val="1"/>
        <c:lblAlgn val="ctr"/>
        <c:lblOffset val="100"/>
        <c:noMultiLvlLbl val="0"/>
      </c:catAx>
      <c:valAx>
        <c:axId val="938141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81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384734892657849E-2"/>
          <c:y val="0.88678211874817758"/>
          <c:w val="0.8289588805065109"/>
          <c:h val="7.702861992550331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014004561105459"/>
          <c:y val="2.8946766641761584E-2"/>
          <c:w val="0.64006479859865562"/>
          <c:h val="0.904585244061432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'A15'!$B$2</c:f>
              <c:strCache>
                <c:ptCount val="1"/>
                <c:pt idx="0">
                  <c:v>Prvi odgovor</c:v>
                </c:pt>
              </c:strCache>
            </c:strRef>
          </c:tx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ADE-41C7-97B4-986B58EBFA0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A7E-4522-812A-5276B720C4D8}"/>
              </c:ext>
            </c:extLst>
          </c:dPt>
          <c:dLbls>
            <c:dLbl>
              <c:idx val="2"/>
              <c:layout>
                <c:manualLayout>
                  <c:x val="-1.3727799744126246E-3"/>
                  <c:y val="2.132321191789316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0A9-4563-B286-A3A95CC6A0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'A15'!$A$4:$A$16</c:f>
              <c:strCache>
                <c:ptCount val="13"/>
                <c:pt idx="0">
                  <c:v>Državna uprava</c:v>
                </c:pt>
                <c:pt idx="1">
                  <c:v>Zdravstvo </c:v>
                </c:pt>
                <c:pt idx="2">
                  <c:v>Opštinske službe </c:v>
                </c:pt>
                <c:pt idx="3">
                  <c:v>Inspekcije</c:v>
                </c:pt>
                <c:pt idx="4">
                  <c:v>Sudstvo</c:v>
                </c:pt>
                <c:pt idx="5">
                  <c:v>Policija</c:v>
                </c:pt>
                <c:pt idx="6">
                  <c:v>Carina</c:v>
                </c:pt>
                <c:pt idx="7">
                  <c:v>Ne znam/bez odgovora</c:v>
                </c:pt>
                <c:pt idx="8">
                  <c:v>Politika/političke partije </c:v>
                </c:pt>
                <c:pt idx="9">
                  <c:v>Obrazovanje</c:v>
                </c:pt>
                <c:pt idx="10">
                  <c:v>Mediji </c:v>
                </c:pt>
                <c:pt idx="11">
                  <c:v>Kultura</c:v>
                </c:pt>
                <c:pt idx="12">
                  <c:v>Sport </c:v>
                </c:pt>
              </c:strCache>
            </c:strRef>
          </c:cat>
          <c:val>
            <c:numRef>
              <c:f>'A15'!$B$4:$B$16</c:f>
              <c:numCache>
                <c:formatCode>0.0%</c:formatCode>
                <c:ptCount val="13"/>
                <c:pt idx="0">
                  <c:v>0.26900000000000002</c:v>
                </c:pt>
                <c:pt idx="1">
                  <c:v>0.14899999999999999</c:v>
                </c:pt>
                <c:pt idx="2">
                  <c:v>0.14799999999999999</c:v>
                </c:pt>
                <c:pt idx="3">
                  <c:v>0.105</c:v>
                </c:pt>
                <c:pt idx="4">
                  <c:v>9.1999999999999998E-2</c:v>
                </c:pt>
                <c:pt idx="5">
                  <c:v>7.4999999999999997E-2</c:v>
                </c:pt>
                <c:pt idx="6">
                  <c:v>5.3999999999999999E-2</c:v>
                </c:pt>
                <c:pt idx="7">
                  <c:v>4.4999999999999998E-2</c:v>
                </c:pt>
                <c:pt idx="8">
                  <c:v>3.5000000000000003E-2</c:v>
                </c:pt>
                <c:pt idx="9">
                  <c:v>1.0999999999999999E-2</c:v>
                </c:pt>
                <c:pt idx="10">
                  <c:v>8.9999999999999993E-3</c:v>
                </c:pt>
                <c:pt idx="11">
                  <c:v>5.0000000000000001E-3</c:v>
                </c:pt>
                <c:pt idx="12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9-4563-B286-A3A95CC6A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41945728"/>
        <c:axId val="41947520"/>
      </c:barChart>
      <c:catAx>
        <c:axId val="41945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1947520"/>
        <c:crosses val="autoZero"/>
        <c:auto val="1"/>
        <c:lblAlgn val="ctr"/>
        <c:lblOffset val="100"/>
        <c:noMultiLvlLbl val="0"/>
      </c:catAx>
      <c:valAx>
        <c:axId val="4194752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4194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0678275493920066"/>
          <c:y val="9.8766473269788657E-2"/>
          <c:w val="0.44852451137536492"/>
          <c:h val="0.8347655400773303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F99-4B1C-81A4-A7A565EAF64B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ED8-41FB-87BD-660ACF8554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Nina.xlsx]A16'!$A$6:$A$12</c:f>
              <c:strCache>
                <c:ptCount val="7"/>
                <c:pt idx="0">
                  <c:v>Nedostatak građanske svijesti i odgovornosti o štetnosti korupcije</c:v>
                </c:pt>
                <c:pt idx="1">
                  <c:v>Niska primanja službenika u državnim/opštinskim službama</c:v>
                </c:pt>
                <c:pt idx="2">
                  <c:v>Nedostatak preventivnih mjera i edukativnih kampanja</c:v>
                </c:pt>
                <c:pt idx="3">
                  <c:v>Neefikasnost organa zaduženih za borbu protiv korupcije</c:v>
                </c:pt>
                <c:pt idx="4">
                  <c:v>Nepotizam kao oblik korupcije (favorizovanje rođaka i/ili prijatelja)</c:v>
                </c:pt>
                <c:pt idx="5">
                  <c:v> Duge i komplikovane administrativne procedure</c:v>
                </c:pt>
                <c:pt idx="6">
                  <c:v>Ne znam/bez odgovora </c:v>
                </c:pt>
              </c:strCache>
            </c:strRef>
          </c:cat>
          <c:val>
            <c:numRef>
              <c:f>'[Grafici ASK20 Nina.xlsx]A16'!$B$6:$B$12</c:f>
              <c:numCache>
                <c:formatCode>0.0%</c:formatCode>
                <c:ptCount val="7"/>
                <c:pt idx="0">
                  <c:v>0.44900000000000001</c:v>
                </c:pt>
                <c:pt idx="1">
                  <c:v>0.44600000000000001</c:v>
                </c:pt>
                <c:pt idx="2">
                  <c:v>0.372</c:v>
                </c:pt>
                <c:pt idx="3">
                  <c:v>0.34799999999999998</c:v>
                </c:pt>
                <c:pt idx="4">
                  <c:v>0.313</c:v>
                </c:pt>
                <c:pt idx="5">
                  <c:v>0.252</c:v>
                </c:pt>
                <c:pt idx="6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D8-41FB-87BD-660ACF855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41375616"/>
        <c:axId val="41377152"/>
      </c:barChart>
      <c:catAx>
        <c:axId val="41375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 algn="just">
              <a:defRPr/>
            </a:pPr>
            <a:endParaRPr lang="en-US"/>
          </a:p>
        </c:txPr>
        <c:crossAx val="41377152"/>
        <c:crosses val="autoZero"/>
        <c:auto val="1"/>
        <c:lblAlgn val="ctr"/>
        <c:lblOffset val="100"/>
        <c:noMultiLvlLbl val="0"/>
      </c:catAx>
      <c:valAx>
        <c:axId val="41377152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4137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8427968728393169E-2"/>
          <c:w val="0.9556548784003156"/>
          <c:h val="0.718534263946466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B2-4405-A171-A66CA5B84AF1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B2-4405-A171-A66CA5B84AF1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B2-4405-A171-A66CA5B84AF1}"/>
              </c:ext>
            </c:extLst>
          </c:dPt>
          <c:dPt>
            <c:idx val="4"/>
            <c:invertIfNegative val="0"/>
            <c:bubble3D val="0"/>
            <c:spPr>
              <a:solidFill>
                <a:srgbClr val="D8B3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B2-4405-A171-A66CA5B84AF1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AB2-4405-A171-A66CA5B84A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Dio.xlsx]A17'!$A$5:$A$10</c:f>
              <c:strCache>
                <c:ptCount val="6"/>
                <c:pt idx="0">
                  <c:v>Značajno je smanjena</c:v>
                </c:pt>
                <c:pt idx="1">
                  <c:v>Djelimično je smanjena</c:v>
                </c:pt>
                <c:pt idx="2">
                  <c:v>Ostala je na istom nivou</c:v>
                </c:pt>
                <c:pt idx="3">
                  <c:v>Djelimično je porasla</c:v>
                </c:pt>
                <c:pt idx="4">
                  <c:v>Značajno je porasla</c:v>
                </c:pt>
                <c:pt idx="5">
                  <c:v>Ne znam/bez odgovora</c:v>
                </c:pt>
              </c:strCache>
            </c:strRef>
          </c:cat>
          <c:val>
            <c:numRef>
              <c:f>'[Grafici ASK20 II Dio.xlsx]A17'!$B$5:$B$10</c:f>
              <c:numCache>
                <c:formatCode>0.0%</c:formatCode>
                <c:ptCount val="6"/>
                <c:pt idx="0">
                  <c:v>4.7E-2</c:v>
                </c:pt>
                <c:pt idx="1">
                  <c:v>0.22</c:v>
                </c:pt>
                <c:pt idx="2">
                  <c:v>0.58299999999999996</c:v>
                </c:pt>
                <c:pt idx="3">
                  <c:v>7.0999999999999994E-2</c:v>
                </c:pt>
                <c:pt idx="4">
                  <c:v>2.4E-2</c:v>
                </c:pt>
                <c:pt idx="5">
                  <c:v>5.3999999999999999E-2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3882624"/>
        <c:axId val="93888512"/>
      </c:barChart>
      <c:catAx>
        <c:axId val="9388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888512"/>
        <c:crosses val="autoZero"/>
        <c:auto val="1"/>
        <c:lblAlgn val="ctr"/>
        <c:lblOffset val="100"/>
        <c:noMultiLvlLbl val="0"/>
      </c:catAx>
      <c:valAx>
        <c:axId val="93888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88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724203269772001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CF3-486D-AC68-7A9A7041D866}"/>
              </c:ext>
            </c:extLst>
          </c:dPt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F3-486D-AC68-7A9A7041D866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F3-486D-AC68-7A9A7041D866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CF3-486D-AC68-7A9A7041D8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II Dio.xlsx]A18'!$A$3:$A$6</c:f>
              <c:strCache>
                <c:ptCount val="4"/>
                <c:pt idx="0">
                  <c:v>Obje strane (lice koje daje i lice koje prima mito) </c:v>
                </c:pt>
                <c:pt idx="1">
                  <c:v>Lice koje traži mito </c:v>
                </c:pt>
                <c:pt idx="2">
                  <c:v>Lice koje daje mito </c:v>
                </c:pt>
                <c:pt idx="3">
                  <c:v>Neko drugi </c:v>
                </c:pt>
              </c:strCache>
            </c:strRef>
          </c:cat>
          <c:val>
            <c:numRef>
              <c:f>'[Grafici ASK20 II Dio.xlsx]A18'!$B$3:$B$6</c:f>
              <c:numCache>
                <c:formatCode>0.0%</c:formatCode>
                <c:ptCount val="4"/>
                <c:pt idx="0">
                  <c:v>0.73799999999999999</c:v>
                </c:pt>
                <c:pt idx="1">
                  <c:v>0.20399999999999999</c:v>
                </c:pt>
                <c:pt idx="2">
                  <c:v>5.3999999999999999E-2</c:v>
                </c:pt>
                <c:pt idx="3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3946240"/>
        <c:axId val="93947776"/>
      </c:barChart>
      <c:catAx>
        <c:axId val="9394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3947776"/>
        <c:crosses val="autoZero"/>
        <c:auto val="1"/>
        <c:lblAlgn val="ctr"/>
        <c:lblOffset val="100"/>
        <c:noMultiLvlLbl val="0"/>
      </c:catAx>
      <c:valAx>
        <c:axId val="93947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39462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4.0756807239585857E-2"/>
          <c:w val="0.51662772461031259"/>
          <c:h val="0.892775120901298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177-4107-9FF7-BB5018275DB6}"/>
              </c:ext>
            </c:extLst>
          </c:dPt>
          <c:dPt>
            <c:idx val="1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77-4107-9FF7-BB5018275DB6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177-4107-9FF7-BB5018275D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ASK20 Nina.xlsx]A19, A19-7'!$A$3:$A$8</c:f>
              <c:strCache>
                <c:ptCount val="6"/>
                <c:pt idx="0">
                  <c:v>Agenciji za sprječavanje korupcije, direktni kontakt, putem pošte/telefona/faxa/email-a</c:v>
                </c:pt>
                <c:pt idx="1">
                  <c:v>Upravi policije, direktni kontakt, putem pošte/telefona/faxa/email-a</c:v>
                </c:pt>
                <c:pt idx="2">
                  <c:v>Vrhovnom državnom tužilaštvu</c:v>
                </c:pt>
                <c:pt idx="3">
                  <c:v>Ne znam, nijesam upoznat/a</c:v>
                </c:pt>
                <c:pt idx="4">
                  <c:v>Drugim državnim organima</c:v>
                </c:pt>
                <c:pt idx="5">
                  <c:v>Nekom drugom</c:v>
                </c:pt>
              </c:strCache>
            </c:strRef>
          </c:cat>
          <c:val>
            <c:numRef>
              <c:f>'[Grafici ASK20 Nina.xlsx]A19, A19-7'!$B$3:$B$8</c:f>
              <c:numCache>
                <c:formatCode>0.0%</c:formatCode>
                <c:ptCount val="6"/>
                <c:pt idx="0">
                  <c:v>0.68400000000000005</c:v>
                </c:pt>
                <c:pt idx="1">
                  <c:v>0.56799999999999995</c:v>
                </c:pt>
                <c:pt idx="2">
                  <c:v>0.20100000000000001</c:v>
                </c:pt>
                <c:pt idx="3">
                  <c:v>9.8000000000000004E-2</c:v>
                </c:pt>
                <c:pt idx="4">
                  <c:v>3.3000000000000002E-2</c:v>
                </c:pt>
                <c:pt idx="5">
                  <c:v>1.2E-2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77-4107-9FF7-BB5018275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123669888"/>
        <c:axId val="123675776"/>
      </c:barChart>
      <c:catAx>
        <c:axId val="1236698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675776"/>
        <c:crosses val="autoZero"/>
        <c:auto val="1"/>
        <c:lblAlgn val="ctr"/>
        <c:lblOffset val="100"/>
        <c:noMultiLvlLbl val="0"/>
      </c:catAx>
      <c:valAx>
        <c:axId val="12367577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3669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1.8804360230018514E-2"/>
          <c:w val="0.51662772461031259"/>
          <c:h val="0.9525348178358612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EAE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C7-4E67-A66E-3191DE54D70F}"/>
              </c:ext>
            </c:extLst>
          </c:dPt>
          <c:dLbls>
            <c:dLbl>
              <c:idx val="4"/>
              <c:layout>
                <c:manualLayout>
                  <c:x val="1.0641964951981706E-3"/>
                  <c:y val="2.8865905347919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607153216980284E-2"/>
                      <c:h val="4.96560839406528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8A3-4982-BC35-FAF9DBF127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PowerPoint]A20'!$A$5:$A$13</c:f>
              <c:strCache>
                <c:ptCount val="9"/>
                <c:pt idx="0">
                  <c:v>Putem TV-a</c:v>
                </c:pt>
                <c:pt idx="1">
                  <c:v>Internet</c:v>
                </c:pt>
                <c:pt idx="2">
                  <c:v>Putem radija</c:v>
                </c:pt>
                <c:pt idx="3">
                  <c:v>Putem novina </c:v>
                </c:pt>
                <c:pt idx="4">
                  <c:v>Od drugih ljudi (prijatelja, rođaka itd.)</c:v>
                </c:pt>
                <c:pt idx="5">
                  <c:v>Preko bilborda/postera</c:v>
                </c:pt>
                <c:pt idx="6">
                  <c:v>Preko štampanog materijala ASK (flajer, pamflet, brošure)</c:v>
                </c:pt>
                <c:pt idx="7">
                  <c:v>Nekim drugim putem </c:v>
                </c:pt>
                <c:pt idx="8">
                  <c:v>Ne znam/bez odgovora</c:v>
                </c:pt>
              </c:strCache>
            </c:strRef>
          </c:cat>
          <c:val>
            <c:numRef>
              <c:f>'[Chart in Microsoft PowerPoint]A20'!$B$5:$B$13</c:f>
              <c:numCache>
                <c:formatCode>0.0%</c:formatCode>
                <c:ptCount val="9"/>
                <c:pt idx="0">
                  <c:v>0.64</c:v>
                </c:pt>
                <c:pt idx="1">
                  <c:v>0.10199999999999999</c:v>
                </c:pt>
                <c:pt idx="2">
                  <c:v>5.2999999999999999E-2</c:v>
                </c:pt>
                <c:pt idx="3">
                  <c:v>4.4999999999999998E-2</c:v>
                </c:pt>
                <c:pt idx="4">
                  <c:v>4.1000000000000002E-2</c:v>
                </c:pt>
                <c:pt idx="5">
                  <c:v>2.7E-2</c:v>
                </c:pt>
                <c:pt idx="6">
                  <c:v>2.9000000000000001E-2</c:v>
                </c:pt>
                <c:pt idx="7">
                  <c:v>3.0000000000000001E-3</c:v>
                </c:pt>
                <c:pt idx="8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A3-4982-BC35-FAF9DBF12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99508608"/>
        <c:axId val="99510144"/>
      </c:barChart>
      <c:catAx>
        <c:axId val="99508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9510144"/>
        <c:crosses val="autoZero"/>
        <c:auto val="1"/>
        <c:lblAlgn val="ctr"/>
        <c:lblOffset val="100"/>
        <c:noMultiLvlLbl val="0"/>
      </c:catAx>
      <c:valAx>
        <c:axId val="995101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9508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878914203E-2"/>
          <c:y val="5.8267838138025163E-2"/>
          <c:w val="0.9556548784003156"/>
          <c:h val="0.791660815974492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40E-404A-BA38-C6A21639A59E}"/>
              </c:ext>
            </c:extLst>
          </c:dPt>
          <c:dPt>
            <c:idx val="2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28-4A35-A464-C12AF0AA33C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28-4A35-A464-C12AF0AA33C3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40E-404A-BA38-C6A21639A59E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40E-404A-BA38-C6A21639A59E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0E-404A-BA38-C6A21639A59E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0E-404A-BA38-C6A21639A59E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0E-404A-BA38-C6A21639A5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'A21, A21a'!$A$3:$A$6</c:f>
              <c:strCache>
                <c:ptCount val="4"/>
                <c:pt idx="0">
                  <c:v>Da</c:v>
                </c:pt>
                <c:pt idx="1">
                  <c:v>Ne, nije bilo potrebe </c:v>
                </c:pt>
                <c:pt idx="2">
                  <c:v>Ne, iako sam bio/la svjedok korupcije </c:v>
                </c:pt>
                <c:pt idx="3">
                  <c:v>Ne znam/bez odgovora</c:v>
                </c:pt>
              </c:strCache>
            </c:strRef>
          </c:cat>
          <c:val>
            <c:numRef>
              <c:f>'A21, A21a'!$B$3:$B$6</c:f>
              <c:numCache>
                <c:formatCode>0.0%</c:formatCode>
                <c:ptCount val="4"/>
                <c:pt idx="0">
                  <c:v>2.1999999999999999E-2</c:v>
                </c:pt>
                <c:pt idx="1">
                  <c:v>0.84099999999999997</c:v>
                </c:pt>
                <c:pt idx="2">
                  <c:v>9.7000000000000003E-2</c:v>
                </c:pt>
                <c:pt idx="3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0E-404A-BA38-C6A21639A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99458432"/>
        <c:axId val="99460224"/>
      </c:barChart>
      <c:catAx>
        <c:axId val="9945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9460224"/>
        <c:crosses val="autoZero"/>
        <c:auto val="1"/>
        <c:lblAlgn val="ctr"/>
        <c:lblOffset val="100"/>
        <c:noMultiLvlLbl val="0"/>
      </c:catAx>
      <c:valAx>
        <c:axId val="99460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945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6.9254266945445397E-2"/>
          <c:w val="0.9556548784003156"/>
          <c:h val="0.707707934813233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BD47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46-459F-82AD-DED3F666C9F2}"/>
              </c:ext>
            </c:extLst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46-459F-82AD-DED3F666C9F2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346-459F-82AD-DED3F666C9F2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46-459F-82AD-DED3F666C9F2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46-459F-82AD-DED3F666C9F2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46-459F-82AD-DED3F666C9F2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46-459F-82AD-DED3F666C9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'A22'!$A$4:$A$6</c:f>
              <c:strCache>
                <c:ptCount val="3"/>
                <c:pt idx="0">
                  <c:v>Da, prijavio/la bih </c:v>
                </c:pt>
                <c:pt idx="1">
                  <c:v>Ne, ne bih prijavio/la</c:v>
                </c:pt>
                <c:pt idx="2">
                  <c:v>Ne znam/bez odgovora</c:v>
                </c:pt>
              </c:strCache>
            </c:strRef>
          </c:cat>
          <c:val>
            <c:numRef>
              <c:f>'A22'!$B$4:$B$6</c:f>
              <c:numCache>
                <c:formatCode>0.0%</c:formatCode>
                <c:ptCount val="3"/>
                <c:pt idx="0">
                  <c:v>0.52200000000000002</c:v>
                </c:pt>
                <c:pt idx="1">
                  <c:v>0.41699999999999998</c:v>
                </c:pt>
                <c:pt idx="2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46-459F-82AD-DED3F666C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24341248"/>
        <c:axId val="124351232"/>
      </c:barChart>
      <c:catAx>
        <c:axId val="12434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4351232"/>
        <c:crosses val="autoZero"/>
        <c:auto val="1"/>
        <c:lblAlgn val="ctr"/>
        <c:lblOffset val="100"/>
        <c:noMultiLvlLbl val="0"/>
      </c:catAx>
      <c:valAx>
        <c:axId val="124351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434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941946772782435"/>
          <c:y val="5.0647436115295819E-2"/>
          <c:w val="0.48078552008955872"/>
          <c:h val="0.882884575975696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67-4309-9EA0-832E249D03A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767-4309-9EA0-832E249D03A4}"/>
              </c:ext>
            </c:extLst>
          </c:dPt>
          <c:dLbls>
            <c:dLbl>
              <c:idx val="3"/>
              <c:layout>
                <c:manualLayout>
                  <c:x val="-1.1095028562606146E-2"/>
                  <c:y val="2.298143697944932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767-4309-9EA0-832E249D03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'A23'!$A$5:$A$12</c:f>
              <c:strCache>
                <c:ptCount val="8"/>
                <c:pt idx="0">
                  <c:v>Agencija za sprječavanje korupcije</c:v>
                </c:pt>
                <c:pt idx="1">
                  <c:v>Uprava policije</c:v>
                </c:pt>
                <c:pt idx="2">
                  <c:v>Nevladine organizacije </c:v>
                </c:pt>
                <c:pt idx="3">
                  <c:v>Tužilaštvo </c:v>
                </c:pt>
                <c:pt idx="4">
                  <c:v>Mediji </c:v>
                </c:pt>
                <c:pt idx="5">
                  <c:v>Sudstvo</c:v>
                </c:pt>
                <c:pt idx="6">
                  <c:v>Neko drugi </c:v>
                </c:pt>
                <c:pt idx="7">
                  <c:v>Drugi državni organi </c:v>
                </c:pt>
              </c:strCache>
            </c:strRef>
          </c:cat>
          <c:val>
            <c:numRef>
              <c:f>'A23'!$B$5:$B$12</c:f>
              <c:numCache>
                <c:formatCode>0.0%</c:formatCode>
                <c:ptCount val="8"/>
                <c:pt idx="0">
                  <c:v>0.64100000000000001</c:v>
                </c:pt>
                <c:pt idx="1">
                  <c:v>0.186</c:v>
                </c:pt>
                <c:pt idx="2">
                  <c:v>6.2E-2</c:v>
                </c:pt>
                <c:pt idx="3">
                  <c:v>5.5E-2</c:v>
                </c:pt>
                <c:pt idx="4">
                  <c:v>2.9000000000000001E-2</c:v>
                </c:pt>
                <c:pt idx="5">
                  <c:v>1.4E-2</c:v>
                </c:pt>
                <c:pt idx="6">
                  <c:v>0.01</c:v>
                </c:pt>
                <c:pt idx="7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67-4309-9EA0-832E249D0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125458688"/>
        <c:axId val="125476864"/>
      </c:barChart>
      <c:catAx>
        <c:axId val="1254586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5476864"/>
        <c:crosses val="autoZero"/>
        <c:auto val="1"/>
        <c:lblAlgn val="ctr"/>
        <c:lblOffset val="100"/>
        <c:noMultiLvlLbl val="0"/>
      </c:catAx>
      <c:valAx>
        <c:axId val="12547686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5458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2.3845318011997085E-2"/>
          <c:w val="0.51662772461031259"/>
          <c:h val="0.9096866766890433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EAE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2F-4A80-AFAF-EE0750EFFB32}"/>
              </c:ext>
            </c:extLst>
          </c:dPt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2F-4A80-AFAF-EE0750EFFB32}"/>
              </c:ext>
            </c:extLst>
          </c:dPt>
          <c:dLbls>
            <c:dLbl>
              <c:idx val="4"/>
              <c:layout>
                <c:manualLayout>
                  <c:x val="-4.2564508271843203E-3"/>
                  <c:y val="2.1154918952332256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313-4DCF-B524-CA89581605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PowerPoint]A24'!$A$3:$A$9</c:f>
              <c:strCache>
                <c:ptCount val="7"/>
                <c:pt idx="0">
                  <c:v>Telefon/fax</c:v>
                </c:pt>
                <c:pt idx="1">
                  <c:v>Neposredno/direktni kontakt sa nadležnim institucijama</c:v>
                </c:pt>
                <c:pt idx="2">
                  <c:v>Kutija za prijave/pošta</c:v>
                </c:pt>
                <c:pt idx="3">
                  <c:v>E-mail/online</c:v>
                </c:pt>
                <c:pt idx="4">
                  <c:v>Mediji </c:v>
                </c:pt>
                <c:pt idx="5">
                  <c:v>Nešto drugo </c:v>
                </c:pt>
                <c:pt idx="6">
                  <c:v>Ne znam/bez odgovora</c:v>
                </c:pt>
              </c:strCache>
            </c:strRef>
          </c:cat>
          <c:val>
            <c:numRef>
              <c:f>'[Chart in Microsoft PowerPoint]A24'!$B$3:$B$9</c:f>
              <c:numCache>
                <c:formatCode>0.0%</c:formatCode>
                <c:ptCount val="7"/>
                <c:pt idx="0">
                  <c:v>0.41899999999999998</c:v>
                </c:pt>
                <c:pt idx="1">
                  <c:v>0.312</c:v>
                </c:pt>
                <c:pt idx="2">
                  <c:v>0.112</c:v>
                </c:pt>
                <c:pt idx="3">
                  <c:v>6.0999999999999999E-2</c:v>
                </c:pt>
                <c:pt idx="4">
                  <c:v>3.5999999999999997E-2</c:v>
                </c:pt>
                <c:pt idx="5">
                  <c:v>4.0000000000000001E-3</c:v>
                </c:pt>
                <c:pt idx="6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3-4DCF-B524-CA8958160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99612544"/>
        <c:axId val="99614080"/>
      </c:barChart>
      <c:catAx>
        <c:axId val="996125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9614080"/>
        <c:crosses val="autoZero"/>
        <c:auto val="1"/>
        <c:lblAlgn val="ctr"/>
        <c:lblOffset val="100"/>
        <c:noMultiLvlLbl val="0"/>
      </c:catAx>
      <c:valAx>
        <c:axId val="9961408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9961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4.6529628030900681E-2"/>
          <c:w val="0.51662772461031259"/>
          <c:h val="0.887002366670139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53-48AE-AA4A-03A2D609003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053-48AE-AA4A-03A2D609003D}"/>
              </c:ext>
            </c:extLst>
          </c:dPt>
          <c:dLbls>
            <c:dLbl>
              <c:idx val="4"/>
              <c:layout>
                <c:manualLayout>
                  <c:x val="0"/>
                  <c:y val="2.1955776674621976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053-48AE-AA4A-03A2D60900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'A25'!$A$3:$A$9</c:f>
              <c:strCache>
                <c:ptCount val="7"/>
                <c:pt idx="0">
                  <c:v>Nedostatak povjerenja da će nadležni organi postupiti po prijavi</c:v>
                </c:pt>
                <c:pt idx="1">
                  <c:v>Nedostatak povjerenja da će prijava ostati anonimna</c:v>
                </c:pt>
                <c:pt idx="2">
                  <c:v>Nijesam siguran/a da bi se mogla dokazati</c:v>
                </c:pt>
                <c:pt idx="3">
                  <c:v>Strah od osvete/odmazde</c:v>
                </c:pt>
                <c:pt idx="4">
                  <c:v>Ne bih prijavio/la ako bih bio/la umiješana</c:v>
                </c:pt>
                <c:pt idx="5">
                  <c:v>Nešto drugo, navesti</c:v>
                </c:pt>
                <c:pt idx="6">
                  <c:v>Ne znam/bez odgovora</c:v>
                </c:pt>
              </c:strCache>
            </c:strRef>
          </c:cat>
          <c:val>
            <c:numRef>
              <c:f>'A25'!$B$3:$B$9</c:f>
              <c:numCache>
                <c:formatCode>0.0%</c:formatCode>
                <c:ptCount val="7"/>
                <c:pt idx="0">
                  <c:v>0.26700000000000002</c:v>
                </c:pt>
                <c:pt idx="1">
                  <c:v>0.26600000000000001</c:v>
                </c:pt>
                <c:pt idx="2">
                  <c:v>0.185</c:v>
                </c:pt>
                <c:pt idx="3">
                  <c:v>0.14899999999999999</c:v>
                </c:pt>
                <c:pt idx="4">
                  <c:v>5.3999999999999999E-2</c:v>
                </c:pt>
                <c:pt idx="5">
                  <c:v>3.7999999999999999E-2</c:v>
                </c:pt>
                <c:pt idx="6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53-48AE-AA4A-03A2D609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34584064"/>
        <c:axId val="34585600"/>
      </c:barChart>
      <c:catAx>
        <c:axId val="345840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4585600"/>
        <c:crosses val="autoZero"/>
        <c:auto val="1"/>
        <c:lblAlgn val="ctr"/>
        <c:lblOffset val="100"/>
        <c:noMultiLvlLbl val="0"/>
      </c:catAx>
      <c:valAx>
        <c:axId val="3458560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3458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7954831917196803E-2"/>
          <c:w val="0.9556548784003156"/>
          <c:h val="0.82070228509571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37-47AA-AE55-54053D2E4DCB}"/>
              </c:ext>
            </c:extLst>
          </c:dPt>
          <c:dPt>
            <c:idx val="2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37-47AA-AE55-54053D2E4DCB}"/>
              </c:ext>
            </c:extLst>
          </c:dPt>
          <c:dPt>
            <c:idx val="3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37-47AA-AE55-54053D2E4DCB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37-47AA-AE55-54053D2E4DCB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37-47AA-AE55-54053D2E4DCB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37-47AA-AE55-54053D2E4DCB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37-47AA-AE55-54053D2E4DCB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37-47AA-AE55-54053D2E4DCB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37-47AA-AE55-54053D2E4D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'A26'!$A$3:$A$7</c:f>
              <c:strCache>
                <c:ptCount val="5"/>
                <c:pt idx="0">
                  <c:v>Uspješni</c:v>
                </c:pt>
                <c:pt idx="1">
                  <c:v>Djelimično uspješni</c:v>
                </c:pt>
                <c:pt idx="2">
                  <c:v>Neuspješni</c:v>
                </c:pt>
                <c:pt idx="3">
                  <c:v>Nešto drugo</c:v>
                </c:pt>
                <c:pt idx="4">
                  <c:v>Ne znam/bez odgovora</c:v>
                </c:pt>
              </c:strCache>
            </c:strRef>
          </c:cat>
          <c:val>
            <c:numRef>
              <c:f>'A26'!$B$3:$B$7</c:f>
              <c:numCache>
                <c:formatCode>0.0%</c:formatCode>
                <c:ptCount val="5"/>
                <c:pt idx="0">
                  <c:v>4.2000000000000003E-2</c:v>
                </c:pt>
                <c:pt idx="1">
                  <c:v>0.47299999999999998</c:v>
                </c:pt>
                <c:pt idx="2">
                  <c:v>0.41599999999999998</c:v>
                </c:pt>
                <c:pt idx="3">
                  <c:v>2E-3</c:v>
                </c:pt>
                <c:pt idx="4">
                  <c:v>6.8000000000000005E-2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B37-47AA-AE55-54053D2E4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27804160"/>
        <c:axId val="127805696"/>
      </c:barChart>
      <c:catAx>
        <c:axId val="12780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7805696"/>
        <c:crosses val="autoZero"/>
        <c:auto val="1"/>
        <c:lblAlgn val="ctr"/>
        <c:lblOffset val="100"/>
        <c:noMultiLvlLbl val="0"/>
      </c:catAx>
      <c:valAx>
        <c:axId val="127805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2780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899413308630541"/>
          <c:y val="2.1324839121007799E-2"/>
          <c:w val="0.48966689825536514"/>
          <c:h val="0.9122071555800326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660-47E0-8E97-1959C97FBAA3}"/>
              </c:ext>
            </c:extLst>
          </c:dPt>
          <c:dLbls>
            <c:dLbl>
              <c:idx val="4"/>
              <c:layout>
                <c:manualLayout>
                  <c:x val="-1.1095028562606146E-2"/>
                  <c:y val="2.298143697409854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660-47E0-8E97-1959C97FB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'A28'!$A$3:$A$10</c:f>
              <c:strCache>
                <c:ptCount val="8"/>
                <c:pt idx="0">
                  <c:v>Veći broj prijavljenih slučajeva i istraga</c:v>
                </c:pt>
                <c:pt idx="1">
                  <c:v>Efikasno oduzimanje nezakonito stečene imovine</c:v>
                </c:pt>
                <c:pt idx="2">
                  <c:v>Povećanje broja pravosnažnih presuda</c:v>
                </c:pt>
                <c:pt idx="3">
                  <c:v>Povećanje nivoa svijesti javnosti o ovoj pojavi</c:v>
                </c:pt>
                <c:pt idx="4">
                  <c:v>Transparentniji rad nadležnih institucija</c:v>
                </c:pt>
                <c:pt idx="5">
                  <c:v>Pojednostavljivanje procedura</c:v>
                </c:pt>
                <c:pt idx="6">
                  <c:v>Nešto drugo</c:v>
                </c:pt>
                <c:pt idx="7">
                  <c:v>Ne znam/bez odgovora</c:v>
                </c:pt>
              </c:strCache>
            </c:strRef>
          </c:cat>
          <c:val>
            <c:numRef>
              <c:f>'A28'!$B$3:$B$10</c:f>
              <c:numCache>
                <c:formatCode>0.0%</c:formatCode>
                <c:ptCount val="8"/>
                <c:pt idx="0">
                  <c:v>0.33700000000000002</c:v>
                </c:pt>
                <c:pt idx="1">
                  <c:v>0.17399999999999999</c:v>
                </c:pt>
                <c:pt idx="2">
                  <c:v>0.16700000000000001</c:v>
                </c:pt>
                <c:pt idx="3">
                  <c:v>0.124</c:v>
                </c:pt>
                <c:pt idx="4">
                  <c:v>7.9000000000000001E-2</c:v>
                </c:pt>
                <c:pt idx="5">
                  <c:v>7.0000000000000007E-2</c:v>
                </c:pt>
                <c:pt idx="6">
                  <c:v>3.9E-2</c:v>
                </c:pt>
                <c:pt idx="7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60-47E0-8E97-1959C97FB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140609408"/>
        <c:axId val="140610944"/>
      </c:barChart>
      <c:catAx>
        <c:axId val="1406094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0610944"/>
        <c:crosses val="autoZero"/>
        <c:auto val="1"/>
        <c:lblAlgn val="ctr"/>
        <c:lblOffset val="100"/>
        <c:noMultiLvlLbl val="0"/>
      </c:catAx>
      <c:valAx>
        <c:axId val="1406109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4060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7954831917196803E-2"/>
          <c:w val="0.9556548784003156"/>
          <c:h val="0.82070228509571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37-47AA-AE55-54053D2E4DCB}"/>
              </c:ext>
            </c:extLst>
          </c:dPt>
          <c:dPt>
            <c:idx val="2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37-47AA-AE55-54053D2E4DCB}"/>
              </c:ext>
            </c:extLst>
          </c:dPt>
          <c:dPt>
            <c:idx val="3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37-47AA-AE55-54053D2E4DCB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37-47AA-AE55-54053D2E4DCB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B37-47AA-AE55-54053D2E4DCB}"/>
                </c:ext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B37-47AA-AE55-54053D2E4DCB}"/>
                </c:ext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B37-47AA-AE55-54053D2E4DCB}"/>
                </c:ext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37-47AA-AE55-54053D2E4DCB}"/>
                </c:ext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37-47AA-AE55-54053D2E4D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'A26'!$A$3:$A$7</c:f>
              <c:strCache>
                <c:ptCount val="5"/>
                <c:pt idx="0">
                  <c:v>Uspješni</c:v>
                </c:pt>
                <c:pt idx="1">
                  <c:v>Djelimično uspješni</c:v>
                </c:pt>
                <c:pt idx="2">
                  <c:v>Neuspješni</c:v>
                </c:pt>
                <c:pt idx="3">
                  <c:v>Nešto drugo</c:v>
                </c:pt>
                <c:pt idx="4">
                  <c:v>Ne znam/bez odgovora</c:v>
                </c:pt>
              </c:strCache>
            </c:strRef>
          </c:cat>
          <c:val>
            <c:numRef>
              <c:f>'A26'!$B$3:$B$7</c:f>
              <c:numCache>
                <c:formatCode>0.0%</c:formatCode>
                <c:ptCount val="5"/>
                <c:pt idx="0">
                  <c:v>5.1999999999999998E-2</c:v>
                </c:pt>
                <c:pt idx="1">
                  <c:v>0.47599999999999998</c:v>
                </c:pt>
                <c:pt idx="2">
                  <c:v>0.39100000000000001</c:v>
                </c:pt>
                <c:pt idx="3">
                  <c:v>3.0000000000000001E-3</c:v>
                </c:pt>
                <c:pt idx="4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B37-47AA-AE55-54053D2E4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141145984"/>
        <c:axId val="141147520"/>
      </c:barChart>
      <c:catAx>
        <c:axId val="14114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1147520"/>
        <c:crosses val="autoZero"/>
        <c:auto val="1"/>
        <c:lblAlgn val="ctr"/>
        <c:lblOffset val="100"/>
        <c:noMultiLvlLbl val="0"/>
      </c:catAx>
      <c:valAx>
        <c:axId val="141147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4114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899413308630541"/>
          <c:y val="2.1324839121007799E-2"/>
          <c:w val="0.48966689825536514"/>
          <c:h val="0.9122071555800326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660-47E0-8E97-1959C97FBAA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585-441E-A816-E189869DE826}"/>
              </c:ext>
            </c:extLst>
          </c:dPt>
          <c:dLbls>
            <c:dLbl>
              <c:idx val="4"/>
              <c:layout>
                <c:manualLayout>
                  <c:x val="-1.1095028562606146E-2"/>
                  <c:y val="2.298143697409854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660-47E0-8E97-1959C97FBA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'A28'!$A$3:$A$7</c:f>
              <c:strCache>
                <c:ptCount val="5"/>
                <c:pt idx="0">
                  <c:v>Kontrola donacija političkim subjektima</c:v>
                </c:pt>
                <c:pt idx="1">
                  <c:v>Kontrola troškova političkih subjekata tokom izborne kampanje</c:v>
                </c:pt>
                <c:pt idx="2">
                  <c:v>Kontrola prikupljenih sredstava za finansiranje izborne kampanje</c:v>
                </c:pt>
                <c:pt idx="3">
                  <c:v>Kontrola medijskog oglašavanja političkih subjekata tokom izborne kampanje </c:v>
                </c:pt>
                <c:pt idx="4">
                  <c:v>Nešto drugo</c:v>
                </c:pt>
              </c:strCache>
            </c:strRef>
          </c:cat>
          <c:val>
            <c:numRef>
              <c:f>'A28'!$B$3:$B$7</c:f>
              <c:numCache>
                <c:formatCode>0.0%</c:formatCode>
                <c:ptCount val="5"/>
                <c:pt idx="0">
                  <c:v>0.32400000000000001</c:v>
                </c:pt>
                <c:pt idx="1">
                  <c:v>0.23200000000000001</c:v>
                </c:pt>
                <c:pt idx="2">
                  <c:v>0.216</c:v>
                </c:pt>
                <c:pt idx="3">
                  <c:v>0.19400000000000001</c:v>
                </c:pt>
                <c:pt idx="4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60-47E0-8E97-1959C97FB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141683328"/>
        <c:axId val="141685120"/>
      </c:barChart>
      <c:catAx>
        <c:axId val="1416833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1685120"/>
        <c:crosses val="autoZero"/>
        <c:auto val="1"/>
        <c:lblAlgn val="ctr"/>
        <c:lblOffset val="100"/>
        <c:noMultiLvlLbl val="0"/>
      </c:catAx>
      <c:valAx>
        <c:axId val="14168512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141683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0.32641</cdr:x>
      <cdr:y>0.14578</cdr:y>
    </cdr:from>
    <cdr:to>
      <cdr:x>0.91757</cdr:x>
      <cdr:y>0.24518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64387" y="447040"/>
          <a:ext cx="373888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0.44071</cdr:x>
      <cdr:y>0.05209</cdr:y>
    </cdr:from>
    <cdr:to>
      <cdr:x>1</cdr:x>
      <cdr:y>0.32936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F1C2D81-1BBB-4245-9747-547AD07ADD77}"/>
            </a:ext>
          </a:extLst>
        </cdr:cNvPr>
        <cdr:cNvSpPr/>
      </cdr:nvSpPr>
      <cdr:spPr>
        <a:xfrm xmlns:a="http://schemas.openxmlformats.org/drawingml/2006/main">
          <a:off x="2603553" y="226643"/>
          <a:ext cx="3304078" cy="12065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>
          <a:solidFill>
            <a:srgbClr val="01665E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0.00775</cdr:x>
      <cdr:y>0.09533</cdr:y>
    </cdr:from>
    <cdr:to>
      <cdr:x>0.24467</cdr:x>
      <cdr:y>0.32932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679" y="338560"/>
          <a:ext cx="1335283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Kumulativno uspješni</a:t>
          </a:r>
          <a:r>
            <a:rPr lang="en-US" sz="1600" dirty="0">
              <a:solidFill>
                <a:srgbClr val="01665E"/>
              </a:solidFill>
              <a:latin typeface="Cambria" panose="02040503050406030204" pitchFamily="18" charset="0"/>
            </a:rPr>
            <a:t> </a:t>
          </a:r>
          <a:r>
            <a:rPr lang="sr-Latn-ME" sz="1600" dirty="0">
              <a:solidFill>
                <a:srgbClr val="01665E"/>
              </a:solidFill>
              <a:latin typeface="Cambria" panose="02040503050406030204" pitchFamily="18" charset="0"/>
            </a:rPr>
            <a:t>51.5</a:t>
          </a:r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%</a:t>
          </a:r>
          <a:endParaRPr lang="en-US" sz="1600" dirty="0">
            <a:solidFill>
              <a:srgbClr val="01665E"/>
            </a:solidFill>
            <a:latin typeface="Cambria" panose="020405030504060302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0.09533</cdr:y>
    </cdr:from>
    <cdr:to>
      <cdr:x>0.27046</cdr:x>
      <cdr:y>0.28631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14813"/>
          <a:ext cx="1401416" cy="83101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Kumulativno uspješni</a:t>
          </a:r>
          <a:r>
            <a:rPr lang="en-US" sz="1600" dirty="0">
              <a:solidFill>
                <a:srgbClr val="01665E"/>
              </a:solidFill>
              <a:latin typeface="Cambria" panose="02040503050406030204" pitchFamily="18" charset="0"/>
            </a:rPr>
            <a:t> </a:t>
          </a:r>
          <a:r>
            <a:rPr lang="sr-Latn-ME" sz="1600" dirty="0">
              <a:solidFill>
                <a:srgbClr val="01665E"/>
              </a:solidFill>
              <a:latin typeface="Cambria" panose="02040503050406030204" pitchFamily="18" charset="0"/>
            </a:rPr>
            <a:t>52.8</a:t>
          </a:r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%</a:t>
          </a:r>
          <a:endParaRPr lang="en-US" sz="1600" dirty="0">
            <a:solidFill>
              <a:srgbClr val="01665E"/>
            </a:solidFill>
            <a:latin typeface="Cambria" panose="020405030504060302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4A04E-4757-46F1-B7E1-039B82F4A0C7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F6085-31E4-4FEA-AD3A-813047B22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9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8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5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965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9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84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5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3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8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1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4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4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0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3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91FAF-580C-4FB6-9F35-08408C7E0FDD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7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5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8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9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0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29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30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31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3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chart" Target="../charts/chart34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3690" y="1122363"/>
            <a:ext cx="10151706" cy="2387600"/>
          </a:xfrm>
        </p:spPr>
        <p:txBody>
          <a:bodyPr>
            <a:normAutofit/>
          </a:bodyPr>
          <a:lstStyle/>
          <a:p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Stavovi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javnosti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o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upoznatost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radom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Agencije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za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sprječavanje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korupcije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x-none" dirty="0">
                <a:latin typeface="Century" panose="02040604050505020304" pitchFamily="18" charset="0"/>
              </a:rPr>
              <a:t>Rezultati istraživanja javnog mnjenja</a:t>
            </a:r>
            <a:r>
              <a:rPr lang="hr-HR" sz="7200" dirty="0">
                <a:latin typeface="Century" panose="02040604050505020304" pitchFamily="18" charset="0"/>
              </a:rPr>
              <a:t/>
            </a:r>
            <a:br>
              <a:rPr lang="hr-HR" sz="7200" dirty="0">
                <a:latin typeface="Century" panose="02040604050505020304" pitchFamily="18" charset="0"/>
              </a:rPr>
            </a:br>
            <a:endParaRPr lang="en-US" sz="7200" dirty="0">
              <a:latin typeface="Century" panose="02040604050505020304" pitchFamily="18" charset="0"/>
            </a:endParaRPr>
          </a:p>
          <a:p>
            <a:r>
              <a:rPr lang="en-GB" sz="1600" dirty="0" err="1">
                <a:latin typeface="Century" panose="02040604050505020304" pitchFamily="18" charset="0"/>
              </a:rPr>
              <a:t>Decembar</a:t>
            </a:r>
            <a:r>
              <a:rPr lang="hr-HR" sz="1600" dirty="0">
                <a:latin typeface="Century" panose="02040604050505020304" pitchFamily="18" charset="0"/>
              </a:rPr>
              <a:t>, 20</a:t>
            </a:r>
            <a:r>
              <a:rPr lang="en-GB" sz="1600" dirty="0">
                <a:latin typeface="Century" panose="02040604050505020304" pitchFamily="18" charset="0"/>
              </a:rPr>
              <a:t>20</a:t>
            </a:r>
            <a:r>
              <a:rPr lang="hr-HR" sz="1600" dirty="0">
                <a:latin typeface="Century" panose="02040604050505020304" pitchFamily="18" charset="0"/>
              </a:rPr>
              <a:t>. godine</a:t>
            </a:r>
            <a:endParaRPr lang="en-US" sz="1600" dirty="0">
              <a:latin typeface="Century" panose="02040604050505020304" pitchFamily="18" charset="0"/>
            </a:endParaRPr>
          </a:p>
          <a:p>
            <a:endParaRPr lang="x-none" sz="2000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408" cy="13715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65" y="281113"/>
            <a:ext cx="2874270" cy="8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71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Cilj istraživanja 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err="1">
                <a:latin typeface="Century" panose="02040604050505020304" pitchFamily="18" charset="0"/>
              </a:rPr>
              <a:t>Cilj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istraživanja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RS" sz="1800" dirty="0">
                <a:latin typeface="Century" panose="02040604050505020304" pitchFamily="18" charset="0"/>
              </a:rPr>
              <a:t>je bio </a:t>
            </a:r>
            <a:r>
              <a:rPr lang="en-US" sz="1800" dirty="0" err="1">
                <a:latin typeface="Century" panose="02040604050505020304" pitchFamily="18" charset="0"/>
              </a:rPr>
              <a:t>utvrditi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percepciju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informisanost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stavove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iskustva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građana </a:t>
            </a:r>
            <a:r>
              <a:rPr lang="en-US" sz="1800" dirty="0">
                <a:latin typeface="Century" panose="02040604050505020304" pitchFamily="18" charset="0"/>
              </a:rPr>
              <a:t>o </a:t>
            </a:r>
            <a:r>
              <a:rPr lang="en-US" sz="1800" dirty="0" err="1">
                <a:latin typeface="Century" panose="02040604050505020304" pitchFamily="18" charset="0"/>
              </a:rPr>
              <a:t>korupciji</a:t>
            </a:r>
            <a:r>
              <a:rPr lang="en-US" sz="1800" dirty="0">
                <a:latin typeface="Century" panose="02040604050505020304" pitchFamily="18" charset="0"/>
              </a:rPr>
              <a:t> u </a:t>
            </a:r>
            <a:r>
              <a:rPr lang="en-US" sz="1800" dirty="0" err="1">
                <a:latin typeface="Century" panose="02040604050505020304" pitchFamily="18" charset="0"/>
              </a:rPr>
              <a:t>Crnoj</a:t>
            </a:r>
            <a:r>
              <a:rPr lang="en-US" sz="1800" dirty="0">
                <a:latin typeface="Century" panose="02040604050505020304" pitchFamily="18" charset="0"/>
              </a:rPr>
              <a:t> Gori.</a:t>
            </a:r>
          </a:p>
          <a:p>
            <a:endParaRPr lang="en-US" sz="1800" dirty="0">
              <a:solidFill>
                <a:srgbClr val="FF0000"/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en-GB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Specifi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čni ciljevi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ovog</a:t>
            </a:r>
            <a:r>
              <a:rPr lang="sr-Latn-ME" sz="1800" dirty="0">
                <a:latin typeface="Century" panose="02040604050505020304" pitchFamily="18" charset="0"/>
              </a:rPr>
              <a:t> istraživanja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uključivali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su</a:t>
            </a:r>
            <a:r>
              <a:rPr lang="en-US" sz="1800" dirty="0">
                <a:latin typeface="Century" panose="02040604050505020304" pitchFamily="18" charset="0"/>
              </a:rPr>
              <a:t>: </a:t>
            </a:r>
            <a:endParaRPr lang="sr-Latn-ME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sr-Latn-ME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1. </a:t>
            </a: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upoznatosti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sa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ASK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njenim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aktivnostima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kao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kampanjama</a:t>
            </a:r>
            <a:r>
              <a:rPr lang="en-US" sz="1800" dirty="0">
                <a:latin typeface="Century" panose="02040604050505020304" pitchFamily="18" charset="0"/>
              </a:rPr>
              <a:t> ASK</a:t>
            </a: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2. </a:t>
            </a:r>
            <a:r>
              <a:rPr lang="en-US" sz="1800" dirty="0" err="1">
                <a:latin typeface="Century" panose="02040604050505020304" pitchFamily="18" charset="0"/>
              </a:rPr>
              <a:t>Mjerenje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percepcije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efikasnosti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rada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ASK </a:t>
            </a:r>
            <a:r>
              <a:rPr lang="en-US" sz="1800" dirty="0">
                <a:latin typeface="Century" panose="02040604050505020304" pitchFamily="18" charset="0"/>
              </a:rPr>
              <a:t>u </a:t>
            </a:r>
            <a:r>
              <a:rPr lang="en-US" sz="1800" dirty="0" err="1">
                <a:latin typeface="Century" panose="02040604050505020304" pitchFamily="18" charset="0"/>
              </a:rPr>
              <a:t>borbi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protiv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korupcije</a:t>
            </a:r>
            <a:r>
              <a:rPr lang="sr-Latn-ME" sz="1800" dirty="0">
                <a:latin typeface="Century" panose="02040604050505020304" pitchFamily="18" charset="0"/>
              </a:rPr>
              <a:t>,</a:t>
            </a: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3. </a:t>
            </a: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ličnog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iskustva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sa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korupcijom</a:t>
            </a:r>
            <a:r>
              <a:rPr lang="sr-Latn-ME" sz="1800" dirty="0">
                <a:latin typeface="Century" panose="02040604050505020304" pitchFamily="18" charset="0"/>
              </a:rPr>
              <a:t>, m</a:t>
            </a:r>
            <a:r>
              <a:rPr lang="en-US" sz="1800" dirty="0" err="1">
                <a:latin typeface="Century" panose="02040604050505020304" pitchFamily="18" charset="0"/>
              </a:rPr>
              <a:t>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razlika</a:t>
            </a:r>
            <a:r>
              <a:rPr lang="en-US" sz="1800" dirty="0">
                <a:latin typeface="Century" panose="02040604050505020304" pitchFamily="18" charset="0"/>
              </a:rPr>
              <a:t> u </a:t>
            </a:r>
            <a:r>
              <a:rPr lang="en-US" sz="1800" dirty="0" err="1">
                <a:latin typeface="Century" panose="02040604050505020304" pitchFamily="18" charset="0"/>
              </a:rPr>
              <a:t>percepciji</a:t>
            </a:r>
            <a:r>
              <a:rPr lang="sr-Latn-ME" sz="1800" dirty="0">
                <a:latin typeface="Century" panose="02040604050505020304" pitchFamily="18" charset="0"/>
              </a:rPr>
              <a:t> i stavovima</a:t>
            </a:r>
            <a:r>
              <a:rPr lang="en-US" sz="1800" dirty="0">
                <a:latin typeface="Century" panose="02040604050505020304" pitchFamily="18" charset="0"/>
              </a:rPr>
              <a:t> s </a:t>
            </a:r>
            <a:r>
              <a:rPr lang="en-US" sz="1800" dirty="0" err="1">
                <a:latin typeface="Century" panose="02040604050505020304" pitchFamily="18" charset="0"/>
              </a:rPr>
              <a:t>obzirom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na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>
                <a:latin typeface="Century" panose="02040604050505020304" pitchFamily="18" charset="0"/>
                <a:cs typeface="Arial" panose="020B0604020202020204" pitchFamily="34" charset="0"/>
              </a:rPr>
              <a:t>socio</a:t>
            </a:r>
            <a:r>
              <a:rPr lang="sr-Latn-ME" sz="1800" dirty="0">
                <a:latin typeface="Century" panose="020406040505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 err="1">
                <a:latin typeface="Century" panose="02040604050505020304" pitchFamily="18" charset="0"/>
                <a:cs typeface="Arial" panose="020B0604020202020204" pitchFamily="34" charset="0"/>
              </a:rPr>
              <a:t>demografske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karakteristike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ispitanika</a:t>
            </a:r>
            <a:r>
              <a:rPr lang="en-US" sz="1800" dirty="0">
                <a:latin typeface="Century" panose="02040604050505020304" pitchFamily="18" charset="0"/>
              </a:rPr>
              <a:t> (pol, </a:t>
            </a:r>
            <a:r>
              <a:rPr lang="en-US" sz="1800" dirty="0" err="1">
                <a:latin typeface="Century" panose="02040604050505020304" pitchFamily="18" charset="0"/>
              </a:rPr>
              <a:t>starost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obrazovanje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materijalni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položaj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sr-Latn-ME" sz="1800" dirty="0">
                <a:latin typeface="Century" panose="02040604050505020304" pitchFamily="18" charset="0"/>
              </a:rPr>
              <a:t>status zaposlenosti, </a:t>
            </a:r>
            <a:r>
              <a:rPr lang="en-US" sz="1800" dirty="0" err="1">
                <a:latin typeface="Century" panose="02040604050505020304" pitchFamily="18" charset="0"/>
              </a:rPr>
              <a:t>regija</a:t>
            </a:r>
            <a:r>
              <a:rPr lang="en-US" sz="1800" dirty="0">
                <a:latin typeface="Century" panose="02040604050505020304" pitchFamily="18" charset="0"/>
              </a:rPr>
              <a:t>)</a:t>
            </a:r>
            <a:r>
              <a:rPr lang="sr-Latn-ME" sz="1800" dirty="0">
                <a:latin typeface="Century" panose="02040604050505020304" pitchFamily="18" charset="0"/>
              </a:rPr>
              <a:t>, </a:t>
            </a: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4. </a:t>
            </a:r>
            <a:r>
              <a:rPr lang="en-US" sz="1800" dirty="0" err="1">
                <a:latin typeface="Century" panose="02040604050505020304" pitchFamily="18" charset="0"/>
              </a:rPr>
              <a:t>Mjerenje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percepcije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raširenosti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korupcije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po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oblastima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,</a:t>
            </a:r>
            <a:endParaRPr lang="en-US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5. Mjerenje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percepcije uspješnosti </a:t>
            </a:r>
            <a:r>
              <a:rPr lang="sr-Latn-ME" sz="1800" dirty="0">
                <a:latin typeface="Century" panose="02040604050505020304" pitchFamily="18" charset="0"/>
              </a:rPr>
              <a:t>aktivnosti vezanih za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kontrolu finansiranja </a:t>
            </a:r>
            <a:r>
              <a:rPr lang="sr-Latn-ME" sz="1800" dirty="0">
                <a:latin typeface="Century" panose="02040604050505020304" pitchFamily="18" charset="0"/>
              </a:rPr>
              <a:t>političkih partija,</a:t>
            </a: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6. </a:t>
            </a: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izvora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informisanosti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>
                <a:latin typeface="Century" panose="02040604050505020304" pitchFamily="18" charset="0"/>
              </a:rPr>
              <a:t>o </a:t>
            </a:r>
            <a:r>
              <a:rPr lang="en-US" sz="1800" dirty="0" err="1">
                <a:latin typeface="Century" panose="02040604050505020304" pitchFamily="18" charset="0"/>
              </a:rPr>
              <a:t>aktivnostima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ASK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o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načinima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prijave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korupcije</a:t>
            </a:r>
            <a:endParaRPr lang="sr-Latn-ME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0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M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etodologija 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Kvantitativno istraživanje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Reprezentativan uzorak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i="1" dirty="0">
                <a:solidFill>
                  <a:srgbClr val="01665E"/>
                </a:solidFill>
                <a:latin typeface="Century" panose="02040604050505020304" pitchFamily="18" charset="0"/>
              </a:rPr>
              <a:t>Multistage random sample</a:t>
            </a:r>
            <a:r>
              <a:rPr lang="sr-Latn-ME" sz="1600" i="1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sr-Latn-ME" sz="1600" dirty="0">
                <a:latin typeface="Century" panose="02040604050505020304" pitchFamily="18" charset="0"/>
              </a:rPr>
              <a:t>metoda uzorkovanja</a:t>
            </a:r>
            <a:endParaRPr lang="x-non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dirty="0">
                <a:solidFill>
                  <a:srgbClr val="01665E"/>
                </a:solidFill>
                <a:latin typeface="Century" panose="02040604050505020304" pitchFamily="18" charset="0"/>
              </a:rPr>
              <a:t>100</a:t>
            </a:r>
            <a:r>
              <a:rPr lang="sr-Latn-RS" sz="1600" dirty="0">
                <a:solidFill>
                  <a:srgbClr val="01665E"/>
                </a:solidFill>
                <a:latin typeface="Century" panose="02040604050505020304" pitchFamily="18" charset="0"/>
              </a:rPr>
              <a:t>6</a:t>
            </a:r>
            <a:r>
              <a:rPr lang="x-none" sz="1600" dirty="0">
                <a:latin typeface="Century" panose="02040604050505020304" pitchFamily="18" charset="0"/>
              </a:rPr>
              <a:t> ispitanika</a:t>
            </a:r>
            <a:r>
              <a:rPr lang="sr-Latn-ME" sz="1600" dirty="0">
                <a:latin typeface="Century" panose="02040604050505020304" pitchFamily="18" charset="0"/>
              </a:rPr>
              <a:t> nastanjenih u 18 crnogorskih opština</a:t>
            </a:r>
            <a:endParaRPr lang="x-non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Ciljna populacija – </a:t>
            </a:r>
            <a:r>
              <a:rPr lang="sr-Latn-RS" sz="1600" dirty="0">
                <a:solidFill>
                  <a:srgbClr val="01665E"/>
                </a:solidFill>
                <a:latin typeface="Century" panose="02040604050505020304" pitchFamily="18" charset="0"/>
              </a:rPr>
              <a:t>punoljetni građani </a:t>
            </a:r>
            <a:r>
              <a:rPr lang="sr-Latn-RS" sz="1600" dirty="0">
                <a:latin typeface="Century" panose="02040604050505020304" pitchFamily="18" charset="0"/>
              </a:rPr>
              <a:t>(18+)</a:t>
            </a:r>
            <a:endParaRPr lang="x-non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dirty="0">
                <a:solidFill>
                  <a:srgbClr val="01665E"/>
                </a:solidFill>
                <a:latin typeface="Century" panose="02040604050505020304" pitchFamily="18" charset="0"/>
              </a:rPr>
              <a:t>Post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-</a:t>
            </a:r>
            <a:r>
              <a:rPr lang="x-none" sz="1600" dirty="0">
                <a:solidFill>
                  <a:srgbClr val="01665E"/>
                </a:solidFill>
                <a:latin typeface="Century" panose="02040604050505020304" pitchFamily="18" charset="0"/>
              </a:rPr>
              <a:t>stratifikacija </a:t>
            </a:r>
            <a:r>
              <a:rPr lang="x-none" sz="1600" dirty="0">
                <a:latin typeface="Century" panose="02040604050505020304" pitchFamily="18" charset="0"/>
              </a:rPr>
              <a:t>u odnosu na pol</a:t>
            </a:r>
            <a:r>
              <a:rPr lang="sr-Latn-ME" sz="1600" dirty="0">
                <a:latin typeface="Century" panose="02040604050505020304" pitchFamily="18" charset="0"/>
              </a:rPr>
              <a:t> i starost ispitanika</a:t>
            </a:r>
            <a:endParaRPr lang="x-none" sz="16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Greška mjerenja: </a:t>
            </a:r>
            <a:r>
              <a:rPr lang="x-none" sz="1800" dirty="0">
                <a:solidFill>
                  <a:srgbClr val="01665E"/>
                </a:solidFill>
                <a:latin typeface="Century" panose="02040604050505020304" pitchFamily="18" charset="0"/>
              </a:rPr>
              <a:t>+/-3,1%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Interval povjerenja </a:t>
            </a:r>
            <a:r>
              <a:rPr lang="sr-Latn-ME" sz="1800" dirty="0">
                <a:latin typeface="Century" panose="02040604050505020304" pitchFamily="18" charset="0"/>
              </a:rPr>
              <a:t>od </a:t>
            </a:r>
            <a:r>
              <a:rPr lang="x-none" sz="1800" dirty="0">
                <a:solidFill>
                  <a:srgbClr val="01665E"/>
                </a:solidFill>
                <a:latin typeface="Century" panose="02040604050505020304" pitchFamily="18" charset="0"/>
              </a:rPr>
              <a:t>95%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za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pojave sa </a:t>
            </a:r>
            <a:r>
              <a:rPr lang="en-US" sz="1800" dirty="0" err="1">
                <a:latin typeface="Century" panose="02040604050505020304" pitchFamily="18" charset="0"/>
              </a:rPr>
              <a:t>incidenc</a:t>
            </a:r>
            <a:r>
              <a:rPr lang="sr-Latn-ME" sz="1800" dirty="0">
                <a:latin typeface="Century" panose="02040604050505020304" pitchFamily="18" charset="0"/>
              </a:rPr>
              <a:t>om</a:t>
            </a:r>
            <a:r>
              <a:rPr lang="en-US" sz="1800" dirty="0">
                <a:latin typeface="Century" panose="02040604050505020304" pitchFamily="18" charset="0"/>
              </a:rPr>
              <a:t> od 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50%</a:t>
            </a:r>
            <a:endParaRPr lang="x-none" sz="1800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i="1" dirty="0">
                <a:solidFill>
                  <a:srgbClr val="01665E"/>
                </a:solidFill>
                <a:latin typeface="Century" panose="02040604050505020304" pitchFamily="18" charset="0"/>
              </a:rPr>
              <a:t>Face</a:t>
            </a:r>
            <a:r>
              <a:rPr lang="sr-Latn-ME" sz="1800" i="1" dirty="0">
                <a:solidFill>
                  <a:srgbClr val="01665E"/>
                </a:solidFill>
                <a:latin typeface="Century" panose="02040604050505020304" pitchFamily="18" charset="0"/>
              </a:rPr>
              <a:t>-</a:t>
            </a:r>
            <a:r>
              <a:rPr lang="x-none" sz="1800" i="1" dirty="0">
                <a:solidFill>
                  <a:srgbClr val="01665E"/>
                </a:solidFill>
                <a:latin typeface="Century" panose="02040604050505020304" pitchFamily="18" charset="0"/>
              </a:rPr>
              <a:t>to</a:t>
            </a:r>
            <a:r>
              <a:rPr lang="sr-Latn-ME" sz="1800" i="1" dirty="0">
                <a:solidFill>
                  <a:srgbClr val="01665E"/>
                </a:solidFill>
                <a:latin typeface="Century" panose="02040604050505020304" pitchFamily="18" charset="0"/>
              </a:rPr>
              <a:t>-</a:t>
            </a:r>
            <a:r>
              <a:rPr lang="x-none" sz="1800" i="1" dirty="0">
                <a:solidFill>
                  <a:srgbClr val="01665E"/>
                </a:solidFill>
                <a:latin typeface="Century" panose="02040604050505020304" pitchFamily="18" charset="0"/>
              </a:rPr>
              <a:t>face </a:t>
            </a:r>
            <a:r>
              <a:rPr lang="x-none" sz="1800" dirty="0">
                <a:latin typeface="Century" panose="02040604050505020304" pitchFamily="18" charset="0"/>
              </a:rPr>
              <a:t>metod</a:t>
            </a:r>
            <a:r>
              <a:rPr lang="sr-Latn-ME" sz="1800" dirty="0">
                <a:latin typeface="Century" panose="02040604050505020304" pitchFamily="18" charset="0"/>
              </a:rPr>
              <a:t> ispitivanja – anketiranje uz upotrebu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tablet</a:t>
            </a:r>
            <a:r>
              <a:rPr lang="en-US" sz="18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1800" dirty="0" err="1">
                <a:solidFill>
                  <a:srgbClr val="01665E"/>
                </a:solidFill>
                <a:latin typeface="Century" panose="02040604050505020304" pitchFamily="18" charset="0"/>
              </a:rPr>
              <a:t>ure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đaja</a:t>
            </a:r>
            <a:endParaRPr lang="x-none" sz="1800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latin typeface="Century" panose="02040604050505020304" pitchFamily="18" charset="0"/>
              </a:rPr>
              <a:t>Verifikacija</a:t>
            </a:r>
            <a:endParaRPr lang="x-non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T</a:t>
            </a:r>
            <a:r>
              <a:rPr lang="en-US" sz="1800" dirty="0" err="1">
                <a:latin typeface="Century" panose="02040604050505020304" pitchFamily="18" charset="0"/>
              </a:rPr>
              <a:t>erensko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istra</a:t>
            </a:r>
            <a:r>
              <a:rPr lang="hr-HR" sz="1800" dirty="0">
                <a:latin typeface="Century" panose="02040604050505020304" pitchFamily="18" charset="0"/>
              </a:rPr>
              <a:t>živanje</a:t>
            </a:r>
            <a:r>
              <a:rPr lang="x-none" sz="1800" dirty="0">
                <a:latin typeface="Century" panose="02040604050505020304" pitchFamily="18" charset="0"/>
              </a:rPr>
              <a:t>: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05.12. </a:t>
            </a:r>
            <a:r>
              <a:rPr lang="x-none" sz="1800" dirty="0">
                <a:solidFill>
                  <a:srgbClr val="01665E"/>
                </a:solidFill>
                <a:latin typeface="Century" panose="02040604050505020304" pitchFamily="18" charset="0"/>
              </a:rPr>
              <a:t>–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24.12.</a:t>
            </a:r>
            <a:r>
              <a:rPr lang="hr-HR" sz="1800" dirty="0">
                <a:solidFill>
                  <a:srgbClr val="01665E"/>
                </a:solidFill>
                <a:latin typeface="Century" panose="02040604050505020304" pitchFamily="18" charset="0"/>
              </a:rPr>
              <a:t>2020. </a:t>
            </a:r>
            <a:r>
              <a:rPr lang="hr-HR" sz="1800" dirty="0">
                <a:latin typeface="Century" panose="02040604050505020304" pitchFamily="18" charset="0"/>
              </a:rPr>
              <a:t>godine</a:t>
            </a:r>
            <a:endParaRPr lang="x-none" sz="1800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0410"/>
            <a:ext cx="1224783" cy="9798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6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391" y="775877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za Agenciju?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330534" y="2012237"/>
            <a:ext cx="5414425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86.7%</a:t>
            </a:r>
            <a:r>
              <a:rPr lang="sr-Latn-ME" sz="1800" dirty="0">
                <a:latin typeface="Century" panose="02040604050505020304" pitchFamily="18" charset="0"/>
              </a:rPr>
              <a:t> ispitanika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je čulo </a:t>
            </a:r>
            <a:r>
              <a:rPr lang="sr-Latn-ME" sz="1800" dirty="0">
                <a:latin typeface="Century" panose="02040604050505020304" pitchFamily="18" charset="0"/>
              </a:rPr>
              <a:t>za Agenciju za sprječavanje korupcije.</a:t>
            </a:r>
            <a:endParaRPr lang="sr-Latn-RS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Za ASK u  mjeri većoj od prosječne nisu čuli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*</a:t>
            </a:r>
            <a:r>
              <a:rPr lang="sr-Latn-RS" sz="1800" dirty="0">
                <a:latin typeface="Century" panose="02040604050505020304" pitchFamily="18" charset="0"/>
              </a:rPr>
              <a:t>:</a:t>
            </a:r>
            <a:endParaRPr lang="sr-Latn-RS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Stanovnici juga Crne Gore,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sa osnovnom školom kao najvišim postignutim nivoom obrazovanja,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Studenti i penzioneri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sr-Latn-RS" sz="1600" dirty="0">
                <a:solidFill>
                  <a:srgbClr val="01665E"/>
                </a:solidFill>
                <a:latin typeface="Century" panose="02040604050505020304" pitchFamily="18" charset="0"/>
              </a:rPr>
              <a:t>*istaknute samo statistički relevantne razlike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12391" y="33055"/>
            <a:ext cx="108997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latin typeface="Century" panose="02040604050505020304" pitchFamily="18" charset="0"/>
              </a:rPr>
              <a:t>Upoznatost sa radom Agencije za sprječavanje korupcije? 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3110980"/>
              </p:ext>
            </p:extLst>
          </p:nvPr>
        </p:nvGraphicFramePr>
        <p:xfrm>
          <a:off x="932154" y="2012238"/>
          <a:ext cx="4660777" cy="394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znate čime se Agencija bavi?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7200" y="4673600"/>
            <a:ext cx="6659759" cy="149900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Od onih koji su čuli za Agenciju,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90.7%</a:t>
            </a:r>
            <a:r>
              <a:rPr lang="sr-Latn-RS" sz="1800" dirty="0">
                <a:latin typeface="Century" panose="02040604050505020304" pitchFamily="18" charset="0"/>
              </a:rPr>
              <a:t> njih tvrdi da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zna čime se Agencija bavi</a:t>
            </a:r>
            <a:r>
              <a:rPr lang="sr-Latn-RS" sz="1800" dirty="0">
                <a:latin typeface="Century" panose="020406040505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Od onih koji su odgovorili da znaju čime se ASK bavi, najveći broj ispitanika odabrao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prevenciju i edukaciju u borbi protiv korupcije.</a:t>
            </a:r>
          </a:p>
          <a:p>
            <a:pPr marL="0" indent="0">
              <a:buNone/>
            </a:pPr>
            <a:endParaRPr lang="sr-Latn-RS" sz="2000" dirty="0">
              <a:latin typeface="Century" panose="02040604050505020304" pitchFamily="18" charset="0"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94159540"/>
              </p:ext>
            </p:extLst>
          </p:nvPr>
        </p:nvGraphicFramePr>
        <p:xfrm>
          <a:off x="901129" y="1825625"/>
          <a:ext cx="4913745" cy="268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3832514"/>
              </p:ext>
            </p:extLst>
          </p:nvPr>
        </p:nvGraphicFramePr>
        <p:xfrm>
          <a:off x="6557709" y="1690688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81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524" y="365124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Kampanja „Ni centa za mito”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562" y="1578295"/>
            <a:ext cx="5051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400" cap="small" dirty="0">
                <a:latin typeface="Century" panose="02040604050505020304" pitchFamily="18" charset="0"/>
              </a:rPr>
              <a:t>da li ste čuli za kampanju i gdje? </a:t>
            </a:r>
            <a:endParaRPr lang="en-US" sz="1400" cap="small" dirty="0">
              <a:latin typeface="Century" panose="020406040505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16" name="Content Placeholder 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96702479"/>
              </p:ext>
            </p:extLst>
          </p:nvPr>
        </p:nvGraphicFramePr>
        <p:xfrm>
          <a:off x="612391" y="1949815"/>
          <a:ext cx="5457946" cy="2380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21562" y="4370816"/>
            <a:ext cx="590915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62.7%</a:t>
            </a:r>
            <a:r>
              <a:rPr lang="sr-Latn-RS" dirty="0">
                <a:latin typeface="Century" panose="02040604050505020304" pitchFamily="18" charset="0"/>
              </a:rPr>
              <a:t> građana je čulo za kampanju „Ni centa za mito“.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Najveći broj građana za pomenutu kampanju je saznao putem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televizije</a:t>
            </a:r>
            <a:r>
              <a:rPr lang="sr-Latn-RS" dirty="0">
                <a:latin typeface="Century" panose="02040604050505020304" pitchFamily="18" charset="0"/>
              </a:rPr>
              <a:t> (TV spot i drugo) – ovo komunikaciono sredstvo je ukupno navelo 93.1% ispitanika. </a:t>
            </a:r>
          </a:p>
          <a:p>
            <a:pPr marL="285750" indent="-285750">
              <a:buFontTx/>
              <a:buChar char="-"/>
            </a:pPr>
            <a:endParaRPr lang="sr-Latn-RS" sz="14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sr-Latn-RS" sz="1400" dirty="0">
              <a:latin typeface="Century" panose="020406040505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4" name="Content Placeholder 9">
            <a:extLst>
              <a:ext uri="{FF2B5EF4-FFF2-40B4-BE49-F238E27FC236}">
                <a16:creationId xmlns:a16="http://schemas.microsoft.com/office/drawing/2014/main" id="{059C5931-2994-447A-A8F0-3C9A214511F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6334013"/>
              </p:ext>
            </p:extLst>
          </p:nvPr>
        </p:nvGraphicFramePr>
        <p:xfrm>
          <a:off x="6698151" y="1578295"/>
          <a:ext cx="5181600" cy="4616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826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76524" y="365124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za neki od slogana iz kampanje „Ni centa za mito”?</a:t>
            </a: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000030"/>
              </p:ext>
            </p:extLst>
          </p:nvPr>
        </p:nvGraphicFramePr>
        <p:xfrm>
          <a:off x="976524" y="1690687"/>
          <a:ext cx="352445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646833"/>
              </p:ext>
            </p:extLst>
          </p:nvPr>
        </p:nvGraphicFramePr>
        <p:xfrm>
          <a:off x="8229601" y="1690687"/>
          <a:ext cx="356393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37048" y="4489279"/>
            <a:ext cx="93155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Nešto više od polovine ispitanika,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50.3%</a:t>
            </a:r>
            <a:r>
              <a:rPr lang="sr-Latn-RS" dirty="0">
                <a:latin typeface="Century" panose="02040604050505020304" pitchFamily="18" charset="0"/>
              </a:rPr>
              <a:t>, čulo je za slogan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„Korupcija nije u igri“. </a:t>
            </a:r>
            <a:r>
              <a:rPr lang="sr-Latn-RS" dirty="0">
                <a:latin typeface="Century" panose="02040604050505020304" pitchFamily="18" charset="0"/>
              </a:rPr>
              <a:t>Slijedi slogan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„Za društvo bez korupcije“ </a:t>
            </a:r>
            <a:r>
              <a:rPr lang="sr-Latn-RS" dirty="0">
                <a:latin typeface="Century" panose="02040604050505020304" pitchFamily="18" charset="0"/>
              </a:rPr>
              <a:t>kojeg prepoznaje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44.9%</a:t>
            </a:r>
            <a:r>
              <a:rPr lang="sr-Latn-RS" dirty="0">
                <a:latin typeface="Century" panose="02040604050505020304" pitchFamily="18" charset="0"/>
              </a:rPr>
              <a:t> ispitanika, dok je prepoznatljivost slogana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„Lobiraj zakonito“ </a:t>
            </a:r>
            <a:r>
              <a:rPr lang="sr-Latn-RS" dirty="0">
                <a:latin typeface="Century" panose="02040604050505020304" pitchFamily="18" charset="0"/>
              </a:rPr>
              <a:t>nešto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manja</a:t>
            </a:r>
            <a:r>
              <a:rPr lang="sr-Latn-RS" dirty="0">
                <a:latin typeface="Century" panose="02040604050505020304" pitchFamily="18" charset="0"/>
              </a:rPr>
              <a:t> i iznosi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37.6%</a:t>
            </a:r>
            <a:r>
              <a:rPr lang="sr-Latn-RS" dirty="0">
                <a:latin typeface="Century" panose="020406040505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Za slogane su u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manjoj mjeri čuli</a:t>
            </a:r>
            <a:r>
              <a:rPr lang="sr-Latn-RS" dirty="0">
                <a:latin typeface="Century" panose="02040604050505020304" pitchFamily="18" charset="0"/>
              </a:rPr>
              <a:t>: stariji od 55 godina, osobe sa nižim primanjima i postignutim nivoom obrazovanja, te oni koji žive u ruralnim područjima.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955563"/>
              </p:ext>
            </p:extLst>
          </p:nvPr>
        </p:nvGraphicFramePr>
        <p:xfrm>
          <a:off x="4508239" y="1690687"/>
          <a:ext cx="3563931" cy="279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008893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Latn-R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nb-NO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a li ovakve kampanje ohrabruju građane u suprotstavljanju korupciji?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782798" y="2227897"/>
            <a:ext cx="488088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Dominantna većina </a:t>
            </a:r>
            <a:r>
              <a:rPr lang="sr-Latn-ME" sz="1800" dirty="0">
                <a:latin typeface="Century" panose="02040604050505020304" pitchFamily="18" charset="0"/>
              </a:rPr>
              <a:t>ispitanika smatra da ovakve kampanje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ohrabruju građane </a:t>
            </a:r>
            <a:r>
              <a:rPr lang="sr-Latn-ME" sz="1800" dirty="0">
                <a:latin typeface="Century" panose="02040604050505020304" pitchFamily="18" charset="0"/>
              </a:rPr>
              <a:t>u suprostavljanju korupciji.</a:t>
            </a:r>
          </a:p>
          <a:p>
            <a:pPr>
              <a:buFont typeface="Wingdings" panose="05000000000000000000" pitchFamily="2" charset="2"/>
              <a:buChar char="§"/>
            </a:pPr>
            <a:endParaRPr lang="sr-Latn-M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latin typeface="Century" panose="02040604050505020304" pitchFamily="18" charset="0"/>
              </a:rPr>
              <a:t>Sa ovim stavom su u mjeri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manjoj od prosječne</a:t>
            </a:r>
            <a:r>
              <a:rPr lang="sr-Latn-ME" sz="1800" dirty="0">
                <a:latin typeface="Century" panose="02040604050505020304" pitchFamily="18" charset="0"/>
              </a:rPr>
              <a:t> saglasni: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Oni koji vode sopstveni biznis,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Osobe sa visokim primanjima,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Osobe sa fakultetskim obrazovanjem.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645944"/>
              </p:ext>
            </p:extLst>
          </p:nvPr>
        </p:nvGraphicFramePr>
        <p:xfrm>
          <a:off x="838200" y="22278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04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251223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Povjerenje u rad Agencije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"/>
          </p:nvPr>
        </p:nvSpPr>
        <p:spPr>
          <a:xfrm>
            <a:off x="947450" y="3713143"/>
            <a:ext cx="5689410" cy="304669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72.3% </a:t>
            </a:r>
            <a:r>
              <a:rPr lang="sr-Latn-RS" sz="1800" dirty="0">
                <a:latin typeface="Century" panose="02040604050505020304" pitchFamily="18" charset="0"/>
              </a:rPr>
              <a:t>ispitanika navodi da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ima povjerenja </a:t>
            </a:r>
            <a:r>
              <a:rPr lang="sr-Latn-RS" sz="1800" dirty="0">
                <a:latin typeface="Century" panose="02040604050505020304" pitchFamily="18" charset="0"/>
              </a:rPr>
              <a:t>u rad Agencije za sprječavanje korupcije, dok gotovo svaki četvrti ispitanik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nema povjerenja </a:t>
            </a:r>
            <a:r>
              <a:rPr lang="sr-Latn-RS" sz="1800" dirty="0">
                <a:latin typeface="Century" panose="02040604050505020304" pitchFamily="18" charset="0"/>
              </a:rPr>
              <a:t>u rad Agencije.</a:t>
            </a:r>
          </a:p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Niži nivo povjerenja pokazuju sljedeće grupe: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Stanovnici priobalnog dijela Crne Gore i urbanih sredina,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visokih primanja i fakultetskog obrazovanja. 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2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500"/>
              </a:spcBef>
              <a:buFontTx/>
              <a:buChar char="-"/>
            </a:pPr>
            <a:endParaRPr lang="en-US" sz="1400" dirty="0">
              <a:latin typeface="Century" panose="020406040505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3991713"/>
              </p:ext>
            </p:extLst>
          </p:nvPr>
        </p:nvGraphicFramePr>
        <p:xfrm>
          <a:off x="947450" y="1608962"/>
          <a:ext cx="5312722" cy="208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6897950" y="1819922"/>
            <a:ext cx="2906450" cy="3231472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172414"/>
              </p:ext>
            </p:extLst>
          </p:nvPr>
        </p:nvGraphicFramePr>
        <p:xfrm>
          <a:off x="6810546" y="1608962"/>
          <a:ext cx="5093628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43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524" y="40622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kojoj mjeri je Agencija dala doprinos sveukupnoj borbi protiv korupcije?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"/>
          </p:nvPr>
        </p:nvSpPr>
        <p:spPr>
          <a:xfrm>
            <a:off x="6065456" y="3583484"/>
            <a:ext cx="5426667" cy="25891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75.4% građana smatra da je Agencija dala doprinos sveukupnoj borbi protiv korupcije u Crnoj Gori.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Stanovnici sa juga Crne Gore, oni nastanjeni u gradskim područjima, te oni koji imaju visoka primanja u visoku školsku spremu </a:t>
            </a:r>
            <a:r>
              <a:rPr lang="sr-Latn-RS" sz="1800" dirty="0">
                <a:latin typeface="Century" panose="02040604050505020304" pitchFamily="18" charset="0"/>
              </a:rPr>
              <a:t>u većoj mjeri od prosjeka smatraju da Agencija nije dala doprinos borbi protiv korupcije.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6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674679"/>
              </p:ext>
            </p:extLst>
          </p:nvPr>
        </p:nvGraphicFramePr>
        <p:xfrm>
          <a:off x="976524" y="1497510"/>
          <a:ext cx="4649091" cy="467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749845"/>
              </p:ext>
            </p:extLst>
          </p:nvPr>
        </p:nvGraphicFramePr>
        <p:xfrm>
          <a:off x="6065457" y="1497510"/>
          <a:ext cx="5653511" cy="208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66060" y="1669002"/>
            <a:ext cx="2762036" cy="4144084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69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6445" y="644739"/>
            <a:ext cx="7100192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Gdje ste prvi put čuli za Agenciju?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94341" y="1970302"/>
            <a:ext cx="4301175" cy="2262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800" dirty="0">
                <a:latin typeface="Century" panose="02040604050505020304" pitchFamily="18" charset="0"/>
              </a:rPr>
              <a:t>Najveći broj ispitanika, njih čak 81.0% je za Agenciju čulo putem </a:t>
            </a:r>
            <a:r>
              <a:rPr lang="pl-PL" sz="1800" dirty="0">
                <a:solidFill>
                  <a:srgbClr val="01665E"/>
                </a:solidFill>
                <a:latin typeface="Century" panose="02040604050505020304" pitchFamily="18" charset="0"/>
              </a:rPr>
              <a:t>TV-a.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18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800" dirty="0">
                <a:latin typeface="Century" panose="02040604050505020304" pitchFamily="18" charset="0"/>
              </a:rPr>
              <a:t>Nakon toga, građani su za ASK najčešće čuli putem komunikacionih kanala na internetu. </a:t>
            </a:r>
          </a:p>
          <a:p>
            <a:endParaRPr lang="pl-PL" sz="17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pl-PL" sz="17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pl-PL" sz="1700" dirty="0">
              <a:latin typeface="Century" panose="020406040505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8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5928018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25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6524" y="40622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Transparentnost rada Agencije danas u poređenju sa prethodnom godinom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2"/>
          </p:nvPr>
        </p:nvSpPr>
        <p:spPr>
          <a:xfrm>
            <a:off x="6695439" y="1846907"/>
            <a:ext cx="4469247" cy="34566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Ukupno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23.4%</a:t>
            </a:r>
            <a:r>
              <a:rPr lang="sr-Latn-RS" sz="1800" dirty="0">
                <a:latin typeface="Century" panose="02040604050505020304" pitchFamily="18" charset="0"/>
              </a:rPr>
              <a:t> ispitanika smatra da je transparentnost rada Agencije porasla u odnosu na 2019. godinu, dok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svaki deseti </a:t>
            </a:r>
            <a:r>
              <a:rPr lang="sr-Latn-RS" sz="1800" dirty="0">
                <a:latin typeface="Century" panose="02040604050505020304" pitchFamily="18" charset="0"/>
              </a:rPr>
              <a:t>ispitanik navodi da je transparentnost smanjena.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Najveći broj </a:t>
            </a:r>
            <a:r>
              <a:rPr lang="sr-Latn-RS" sz="1800" dirty="0">
                <a:latin typeface="Century" panose="02040604050505020304" pitchFamily="18" charset="0"/>
              </a:rPr>
              <a:t>građana je mišljenja da je transparetnost ostala na istom nivou na kojem je bila i prije godinu dana.</a:t>
            </a:r>
            <a:endParaRPr lang="en-US" sz="1800" dirty="0"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085608"/>
              </p:ext>
            </p:extLst>
          </p:nvPr>
        </p:nvGraphicFramePr>
        <p:xfrm>
          <a:off x="976524" y="1846907"/>
          <a:ext cx="5061995" cy="396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345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6524" y="40622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Koliko je Agencija doprinijela jačanju transparentnosti upotrebe javnih resursa i finansiranja političkih subjekata tokom izbornih kampanja?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2"/>
          </p:nvPr>
        </p:nvSpPr>
        <p:spPr>
          <a:xfrm>
            <a:off x="6065457" y="3835057"/>
            <a:ext cx="5519902" cy="34566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Među onima koji smatraju da ASK nije dala doprinos u ovoj oblasti češće od prosjeka se pojavljuju osobe sa juga, oni koji žive u urbanim sredinama, te ispitanici sa visokim primanjima i obrazovanjem na nivou fakulteta. 	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709222"/>
              </p:ext>
            </p:extLst>
          </p:nvPr>
        </p:nvGraphicFramePr>
        <p:xfrm>
          <a:off x="976524" y="1497510"/>
          <a:ext cx="4649091" cy="467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1066060" y="1864310"/>
            <a:ext cx="2762036" cy="3948775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155193"/>
              </p:ext>
            </p:extLst>
          </p:nvPr>
        </p:nvGraphicFramePr>
        <p:xfrm>
          <a:off x="6065457" y="1497510"/>
          <a:ext cx="5653511" cy="208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62608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0" y="733084"/>
            <a:ext cx="10515600" cy="1325563"/>
          </a:xfrm>
        </p:spPr>
        <p:txBody>
          <a:bodyPr>
            <a:normAutofit/>
          </a:bodyPr>
          <a:lstStyle/>
          <a:p>
            <a:r>
              <a:rPr lang="pl-PL" sz="2400" u="sng" dirty="0">
                <a:solidFill>
                  <a:srgbClr val="01665E"/>
                </a:solidFill>
                <a:latin typeface="Century" panose="02040604050505020304" pitchFamily="18" charset="0"/>
              </a:rPr>
              <a:t>Lično iskustvo sa korupcijom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55640" cy="4351338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Najveći broj ispitanika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(79.0%) </a:t>
            </a:r>
            <a:r>
              <a:rPr lang="sr-Latn-RS" sz="1800" dirty="0">
                <a:latin typeface="Century" panose="02040604050505020304" pitchFamily="18" charset="0"/>
              </a:rPr>
              <a:t>nije nikada bio uslovljen od bilo kog službenika zahtjevom za davanjem poklona/novca prilikom ostvarivanja svojih prava kod državnih organa ili organa lokalne samouprave.</a:t>
            </a:r>
          </a:p>
          <a:p>
            <a:pPr>
              <a:spcBef>
                <a:spcPts val="500"/>
              </a:spcBef>
              <a:buFontTx/>
              <a:buChar char="-"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Svaki sedmi ispitanik je bio uslovljen od nekog službenika, a to su češće: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nastanjene u urbanim sredinama,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koje žive na jugu Crne Gore,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nižih i srednjih primanja.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RS" sz="13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RS" sz="1300" dirty="0">
              <a:latin typeface="Century" panose="02040604050505020304" pitchFamily="18" charset="0"/>
            </a:endParaRPr>
          </a:p>
          <a:p>
            <a:pPr>
              <a:spcBef>
                <a:spcPts val="500"/>
              </a:spcBef>
              <a:buFontTx/>
              <a:buChar char="-"/>
            </a:pPr>
            <a:endParaRPr lang="sr-Latn-RS" sz="1700" dirty="0"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62000" y="703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latin typeface="Century" panose="02040604050505020304" pitchFamily="18" charset="0"/>
              </a:rPr>
              <a:t>Stavovi javnosti o pitanju korupcije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4053840"/>
            <a:ext cx="2533436" cy="175924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1" name="Content Placeholder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2845736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65051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Lično iskustvo sa korupcijom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6172200" y="1576218"/>
            <a:ext cx="544068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Kao i kod prethodnog pitanja, najveći je broj onih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(78,3%) </a:t>
            </a:r>
            <a:r>
              <a:rPr lang="sr-Latn-RS" sz="1800" dirty="0">
                <a:latin typeface="Century" panose="02040604050505020304" pitchFamily="18" charset="0"/>
              </a:rPr>
              <a:t>koji tvrde da nikada nisu </a:t>
            </a:r>
            <a:r>
              <a:rPr lang="en-US" sz="1800" dirty="0" err="1">
                <a:latin typeface="Century" panose="02040604050505020304" pitchFamily="18" charset="0"/>
              </a:rPr>
              <a:t>ponudili</a:t>
            </a:r>
            <a:r>
              <a:rPr lang="sr-Latn-RS" sz="1800" dirty="0">
                <a:latin typeface="Century" panose="02040604050505020304" pitchFamily="18" charset="0"/>
              </a:rPr>
              <a:t> neku vrstu poklona/novca kako bi ostvarili pravo koje im po zakonu pripada.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Svaki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sedmi</a:t>
            </a:r>
            <a:r>
              <a:rPr lang="sr-Latn-RS" sz="1800" dirty="0">
                <a:latin typeface="Century" panose="02040604050505020304" pitchFamily="18" charset="0"/>
              </a:rPr>
              <a:t> ispitanik priznaje da je veoma često ili ponekad </a:t>
            </a:r>
            <a:r>
              <a:rPr lang="en-US" sz="1800" dirty="0" err="1">
                <a:latin typeface="Century" panose="02040604050505020304" pitchFamily="18" charset="0"/>
              </a:rPr>
              <a:t>ponudio</a:t>
            </a:r>
            <a:r>
              <a:rPr lang="sr-Latn-RS" sz="1800" dirty="0">
                <a:latin typeface="Century" panose="02040604050505020304" pitchFamily="18" charset="0"/>
              </a:rPr>
              <a:t> mito.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Kada je riječ o strukturi ispitanika koji su se potvrdno izjas</a:t>
            </a:r>
            <a:r>
              <a:rPr lang="en-US" sz="1800" dirty="0">
                <a:latin typeface="Century" panose="02040604050505020304" pitchFamily="18" charset="0"/>
              </a:rPr>
              <a:t>n</a:t>
            </a:r>
            <a:r>
              <a:rPr lang="sr-Latn-RS" sz="1800" dirty="0">
                <a:latin typeface="Century" panose="02040604050505020304" pitchFamily="18" charset="0"/>
              </a:rPr>
              <a:t>ili po ovom pitanju, možemo tvrditi da se uglavnom radi o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samozaposlenim osobama</a:t>
            </a:r>
            <a:r>
              <a:rPr lang="sr-Latn-RS" sz="1800" dirty="0">
                <a:latin typeface="Century" panose="02040604050505020304" pitchFamily="18" charset="0"/>
              </a:rPr>
              <a:t> i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poljoprivrednicima</a:t>
            </a:r>
            <a:r>
              <a:rPr lang="sr-Latn-RS" sz="1800" dirty="0">
                <a:latin typeface="Century" panose="02040604050505020304" pitchFamily="18" charset="0"/>
              </a:rPr>
              <a:t>, osobama koje žive na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jugu</a:t>
            </a:r>
            <a:r>
              <a:rPr lang="sr-Latn-RS" sz="1800" dirty="0">
                <a:latin typeface="Century" panose="02040604050505020304" pitchFamily="18" charset="0"/>
              </a:rPr>
              <a:t> Crne Gore, te onima koji imaju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niža</a:t>
            </a:r>
            <a:r>
              <a:rPr lang="sr-Latn-RS" sz="1800" dirty="0">
                <a:latin typeface="Century" panose="02040604050505020304" pitchFamily="18" charset="0"/>
              </a:rPr>
              <a:t> primanja.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3" name="Content Placeholder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12921"/>
              </p:ext>
            </p:extLst>
          </p:nvPr>
        </p:nvGraphicFramePr>
        <p:xfrm>
          <a:off x="986576" y="1570334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838200" y="3830320"/>
            <a:ext cx="2609636" cy="175924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77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1524" y="1942303"/>
            <a:ext cx="4457701" cy="2725740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od nekog iz vaše neposredne okoline  da je primio ili ponudio mito? 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half" idx="1"/>
          </p:nvPr>
        </p:nvSpPr>
        <p:spPr>
          <a:xfrm>
            <a:off x="5362572" y="3780051"/>
            <a:ext cx="6257923" cy="268616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U odnosu na lično iskustvo, očekivano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veći broj </a:t>
            </a:r>
            <a:r>
              <a:rPr lang="sr-Latn-RS" sz="1800" dirty="0">
                <a:latin typeface="Century" panose="02040604050505020304" pitchFamily="18" charset="0"/>
              </a:rPr>
              <a:t>onih koji tvrde da su čuli da je neko iz njihove neposredne okoline bio uslovljen od nekog službenika zahtjevom za davanjem poklona/novca, prilikom ostvarivanja svojih prava.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Kumulativno, riječ je o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47.6%</a:t>
            </a:r>
            <a:r>
              <a:rPr lang="sr-Latn-RS" sz="1800" dirty="0">
                <a:latin typeface="Century" panose="02040604050505020304" pitchFamily="18" charset="0"/>
              </a:rPr>
              <a:t> građana koji tvrde da su čuli da je nekome iz njihove neposredne okoline traženo „dodatno plaćanje“ za izvršenje usluge.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3374" y="1129405"/>
            <a:ext cx="61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>
                <a:latin typeface="Century" panose="02040604050505020304" pitchFamily="18" charset="0"/>
                <a:cs typeface="Arial" panose="020B0604020202020204" pitchFamily="34" charset="0"/>
              </a:rPr>
              <a:t>Da li ste čuli od nekog iz vaše neposredne okoline da je prilikom ostvarivanja svojih prava kod državnih ili lokalnih organa bio uslovljen od bilo kog službenika zahtjevom za davanjem poklona/novca?</a:t>
            </a:r>
            <a:r>
              <a:rPr lang="sr-Latn-ME" sz="12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r-Latn-ME" sz="1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cap="small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392240"/>
              </p:ext>
            </p:extLst>
          </p:nvPr>
        </p:nvGraphicFramePr>
        <p:xfrm>
          <a:off x="5429245" y="869589"/>
          <a:ext cx="6324597" cy="306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5628640" y="1869441"/>
            <a:ext cx="2756956" cy="1838960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11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1524" y="1942303"/>
            <a:ext cx="4457701" cy="2725740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od nekog iz vaše neposredne okoline da je primio ili ponudio mito? 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half" idx="1"/>
          </p:nvPr>
        </p:nvSpPr>
        <p:spPr>
          <a:xfrm>
            <a:off x="5482757" y="677825"/>
            <a:ext cx="6233249" cy="325315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Slična</a:t>
            </a:r>
            <a:r>
              <a:rPr lang="sr-Latn-RS" sz="1800" dirty="0">
                <a:latin typeface="Century" panose="02040604050505020304" pitchFamily="18" charset="0"/>
              </a:rPr>
              <a:t>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situacija</a:t>
            </a:r>
            <a:r>
              <a:rPr lang="sr-Latn-RS" sz="1800" dirty="0">
                <a:latin typeface="Century" panose="02040604050505020304" pitchFamily="18" charset="0"/>
              </a:rPr>
              <a:t> i kod davanja poklona/novca koje je ponudio neko iz neposredne okoline ispitanika, kako bi ostvario pravo koje im pripada.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Značajno</a:t>
            </a:r>
            <a:r>
              <a:rPr lang="sr-Latn-RS" sz="1800" dirty="0">
                <a:latin typeface="Century" panose="02040604050505020304" pitchFamily="18" charset="0"/>
              </a:rPr>
              <a:t>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veći</a:t>
            </a:r>
            <a:r>
              <a:rPr lang="sr-Latn-RS" sz="1800" dirty="0">
                <a:latin typeface="Century" panose="02040604050505020304" pitchFamily="18" charset="0"/>
              </a:rPr>
              <a:t> broj građana koji smatraju da </a:t>
            </a:r>
            <a:r>
              <a:rPr lang="en-US" sz="1800" dirty="0">
                <a:latin typeface="Century" panose="02040604050505020304" pitchFamily="18" charset="0"/>
              </a:rPr>
              <a:t>“</a:t>
            </a:r>
            <a:r>
              <a:rPr lang="sr-Latn-RS" sz="1800" dirty="0">
                <a:latin typeface="Century" panose="02040604050505020304" pitchFamily="18" charset="0"/>
              </a:rPr>
              <a:t>nelegalna plaćanja</a:t>
            </a:r>
            <a:r>
              <a:rPr lang="en-US" sz="1800" dirty="0">
                <a:latin typeface="Century" panose="02040604050505020304" pitchFamily="18" charset="0"/>
              </a:rPr>
              <a:t>”</a:t>
            </a:r>
            <a:r>
              <a:rPr lang="sr-Latn-RS" sz="1800" dirty="0">
                <a:latin typeface="Century" panose="02040604050505020304" pitchFamily="18" charset="0"/>
              </a:rPr>
              <a:t> postoje (kumulativno 50,3%), ali da ih je prije ponudio neko iz njihove okoline, nego oni sami (tek 15,9% potvrdilo da je to nekada uradilo).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82757" y="3700143"/>
            <a:ext cx="6065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>
                <a:latin typeface="Century" panose="02040604050505020304" pitchFamily="18" charset="0"/>
                <a:cs typeface="Arial" panose="020B0604020202020204" pitchFamily="34" charset="0"/>
              </a:rPr>
              <a:t>Da li ste čuli od nekog iz Vaše neposredne okoline da je ponudio neku vrstu poklona/novca kako bi ostvario pravo koje mu po zakonu pripada? </a:t>
            </a:r>
            <a:endParaRPr lang="en-US" sz="1200" cap="small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916387"/>
              </p:ext>
            </p:extLst>
          </p:nvPr>
        </p:nvGraphicFramePr>
        <p:xfrm>
          <a:off x="5482757" y="3418315"/>
          <a:ext cx="6378996" cy="3075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5659120" y="4572001"/>
            <a:ext cx="2756956" cy="1838960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321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206155"/>
            <a:ext cx="10515600" cy="1325563"/>
          </a:xfrm>
        </p:spPr>
        <p:txBody>
          <a:bodyPr>
            <a:normAutofit/>
          </a:bodyPr>
          <a:lstStyle/>
          <a:p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a li smatrate da je u redu nešto od sljedećeg?</a:t>
            </a:r>
            <a:endParaRPr lang="pl-PL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534862" y="1932134"/>
            <a:ext cx="917907" cy="892931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378115" y="3258723"/>
            <a:ext cx="917907" cy="890590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56818" y="4488024"/>
            <a:ext cx="917907" cy="923039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91" y="1825625"/>
            <a:ext cx="43558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građana je stava da nije u redu: </a:t>
            </a:r>
          </a:p>
          <a:p>
            <a:pPr marL="720725" indent="-277813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dati novac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ostvarila prava koja im zakonom pripadaju (90.5%);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dati poklon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ostvarila neka prava koja im zakonom pripadaju (87.7%),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učiniti uslugu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ostvarila prava koja im zakonom pripadaju (84.8%).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2879172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99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35458" y="388428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kojim oblastima/institucijama je korupcija najzastupljenija? </a:t>
            </a:r>
          </a:p>
        </p:txBody>
      </p:sp>
      <p:sp>
        <p:nvSpPr>
          <p:cNvPr id="20" name="Oval 19"/>
          <p:cNvSpPr/>
          <p:nvPr/>
        </p:nvSpPr>
        <p:spPr>
          <a:xfrm>
            <a:off x="5885352" y="1712198"/>
            <a:ext cx="917907" cy="890590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511829"/>
              </p:ext>
            </p:extLst>
          </p:nvPr>
        </p:nvGraphicFramePr>
        <p:xfrm>
          <a:off x="735458" y="1712198"/>
          <a:ext cx="6423462" cy="468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37798" y="1712198"/>
            <a:ext cx="42132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U percepciji građana Crne Gore korupcija je najzastupljenija 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državnoj upravi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 To je stav koji dijeli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26.9%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građana.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Gotovo svaki sedmi ispitanik tvrdi da je korupcija najzastupljenija 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zdravstvu </a:t>
            </a:r>
            <a:r>
              <a:rPr lang="sr-Latn-ME" dirty="0">
                <a:latin typeface="Century" panose="02040604050505020304" pitchFamily="18" charset="0"/>
              </a:rPr>
              <a:t>(14.9%) i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 opštinskim službama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(14.8%).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20449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07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1691" y="367273"/>
            <a:ext cx="10967599" cy="1340228"/>
          </a:xfrm>
        </p:spPr>
        <p:txBody>
          <a:bodyPr>
            <a:no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Koji su osnovni uzroci pojave/prisutnosti korupcije?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92766" y="1527053"/>
            <a:ext cx="43521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Kao primarne uzroke korupcije, odnosno prisustva te pojave, građani navode: </a:t>
            </a:r>
          </a:p>
          <a:p>
            <a:pPr marL="1081088" indent="-269875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Nedostatak građanske svijesti i odgovornosti o štetnosti korupcije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(44.9%),</a:t>
            </a:r>
          </a:p>
          <a:p>
            <a:pPr marL="1081088" indent="-269875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Niska primanja službenika u državnim/opštinskim službama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(44.6%),</a:t>
            </a:r>
          </a:p>
          <a:p>
            <a:pPr marL="1081088" indent="-269875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Nedostatak preventivnih mjeta i edukativnih kampanja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(37.2%)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333556"/>
              </p:ext>
            </p:extLst>
          </p:nvPr>
        </p:nvGraphicFramePr>
        <p:xfrm>
          <a:off x="1070385" y="1476999"/>
          <a:ext cx="5967413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65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749" y="418303"/>
            <a:ext cx="10601326" cy="1219997"/>
          </a:xfrm>
        </p:spPr>
        <p:txBody>
          <a:bodyPr>
            <a:noAutofit/>
          </a:bodyPr>
          <a:lstStyle/>
          <a:p>
            <a:r>
              <a:rPr lang="x-none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K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akvo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je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Vaše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mišljenje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o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prisutnosti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korupcije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u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Crnoj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Gori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danas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u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poređenju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sa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tim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kakvo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je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stanje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bilo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prije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u="sng" dirty="0" err="1">
                <a:solidFill>
                  <a:srgbClr val="01665E"/>
                </a:solidFill>
                <a:latin typeface="Cambria" panose="02040503050406030204" pitchFamily="18" charset="0"/>
              </a:rPr>
              <a:t>godinu</a:t>
            </a:r>
            <a:r>
              <a:rPr lang="en-US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?</a:t>
            </a:r>
            <a:r>
              <a:rPr lang="en-US" sz="2800" u="sng" dirty="0">
                <a:solidFill>
                  <a:srgbClr val="01665E"/>
                </a:solidFill>
              </a:rPr>
              <a:t> </a:t>
            </a:r>
            <a:endParaRPr lang="pl-PL" sz="28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0518" y="1884550"/>
            <a:ext cx="37881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Više od pola ispitanika smatra da je korupcija ostala na istom nivou kao i prošle godine,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58.3%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latin typeface="Century" panose="02040604050505020304" pitchFamily="18" charset="0"/>
              </a:rPr>
              <a:t>Da je nivo korupcije porastao, češće smatraju muškarci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(10.5) </a:t>
            </a:r>
            <a:r>
              <a:rPr lang="sr-Latn-ME" dirty="0">
                <a:latin typeface="Century" panose="02040604050505020304" pitchFamily="18" charset="0"/>
              </a:rPr>
              <a:t>u odnosu na žene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(8.5%). </a:t>
            </a:r>
            <a:r>
              <a:rPr lang="sr-Latn-ME" dirty="0">
                <a:latin typeface="Century" panose="02040604050505020304" pitchFamily="18" charset="0"/>
              </a:rPr>
              <a:t>Isti stav učestalije dijele ispitanici koji žive u južnoj regiji Crne Gore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(15.9%)</a:t>
            </a:r>
            <a:r>
              <a:rPr lang="sr-Latn-ME" dirty="0">
                <a:latin typeface="Century" panose="02040604050505020304" pitchFamily="18" charset="0"/>
              </a:rPr>
              <a:t>, nego ispitanici sa sjevera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(7.7%)</a:t>
            </a:r>
            <a:r>
              <a:rPr lang="sr-Latn-ME" dirty="0">
                <a:latin typeface="Century" panose="02040604050505020304" pitchFamily="18" charset="0"/>
              </a:rPr>
              <a:t> ili iz centralne regije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(7.3%).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69086"/>
              </p:ext>
            </p:extLst>
          </p:nvPr>
        </p:nvGraphicFramePr>
        <p:xfrm>
          <a:off x="666749" y="1884550"/>
          <a:ext cx="7422000" cy="44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9"/>
          <p:cNvSpPr/>
          <p:nvPr/>
        </p:nvSpPr>
        <p:spPr>
          <a:xfrm>
            <a:off x="3126358" y="2193650"/>
            <a:ext cx="1251391" cy="3800248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3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199" y="485678"/>
            <a:ext cx="10515600" cy="1408436"/>
          </a:xfrm>
        </p:spPr>
        <p:txBody>
          <a:bodyPr>
            <a:normAutofit/>
          </a:bodyPr>
          <a:lstStyle/>
          <a:p>
            <a:r>
              <a:rPr lang="sr-Latn-ME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o je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krivično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odgovoran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za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krivična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djela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primanje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/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davanje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mita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?</a:t>
            </a:r>
            <a:b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</a:b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1503" y="1825625"/>
            <a:ext cx="47306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ispitanika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(73.8%)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smatra da su u koruptivnim radnjama krivično odgovorni ono lice koje daje mito, kao i ono lice koje mito prima.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Više od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petine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 smatra da je u koruptivnim radnjama krivično odgovorno samo ono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lice koje traži mito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(20.4%).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Statistički značajne razlike u uzorku s obzirom na demografske karakteristike ispitanika ne postoje u pogledu ovog pitanja. </a:t>
            </a:r>
          </a:p>
        </p:txBody>
      </p:sp>
      <p:graphicFrame>
        <p:nvGraphicFramePr>
          <p:cNvPr id="13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042607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60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35458" y="388428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upoznati sa tim kome i na koje sve načine možete prijaviti korupciju? </a:t>
            </a:r>
          </a:p>
        </p:txBody>
      </p:sp>
      <p:sp>
        <p:nvSpPr>
          <p:cNvPr id="20" name="Oval 19"/>
          <p:cNvSpPr/>
          <p:nvPr/>
        </p:nvSpPr>
        <p:spPr>
          <a:xfrm>
            <a:off x="5885352" y="1712198"/>
            <a:ext cx="917907" cy="890590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70" y="6178932"/>
            <a:ext cx="2097766" cy="613980"/>
          </a:xfrm>
          <a:prstGeom prst="rect">
            <a:avLst/>
          </a:prstGeom>
        </p:spPr>
      </p:pic>
      <p:graphicFrame>
        <p:nvGraphicFramePr>
          <p:cNvPr id="9" name="Content Placeholder 10">
            <a:extLst>
              <a:ext uri="{FF2B5EF4-FFF2-40B4-BE49-F238E27FC236}">
                <a16:creationId xmlns:a16="http://schemas.microsoft.com/office/drawing/2014/main" id="{00000000-0008-0000-1300-000003000000}"/>
              </a:ext>
            </a:extLst>
          </p:cNvPr>
          <p:cNvGraphicFramePr>
            <a:graphicFrameLocks noGrp="1"/>
          </p:cNvGraphicFramePr>
          <p:nvPr/>
        </p:nvGraphicFramePr>
        <p:xfrm>
          <a:off x="735458" y="1704898"/>
          <a:ext cx="5907631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30F9A68-2CDF-400D-A00C-17AD03A6FB14}"/>
              </a:ext>
            </a:extLst>
          </p:cNvPr>
          <p:cNvSpPr txBox="1"/>
          <p:nvPr/>
        </p:nvSpPr>
        <p:spPr>
          <a:xfrm>
            <a:off x="6745830" y="1931542"/>
            <a:ext cx="44786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građana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(68.4%)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je identifikovao Agenciju za sprječavanje korupcije kao prvu instituciju kojoj mogu prijaviti koruptivne radnje, bilo direktnim kontaktom, bilo putem pošte/telefona/faksa ili email-a.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Nešto je manji broj ispitanika,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56.8%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koji smatraju da istim kanalima mogu korupciju prijaviti Upravi policije.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Svaki deseti građanin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nije siguran kojem organu mogu prijaviti koruptivne radnje.</a:t>
            </a:r>
            <a:endParaRPr lang="en-US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57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43790" y="451730"/>
            <a:ext cx="10326268" cy="1298141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Kako ste se informisali o ovim načinima prijave korupcije?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EA3470-D616-4B3D-8E77-78952C92188A}"/>
              </a:ext>
            </a:extLst>
          </p:cNvPr>
          <p:cNvSpPr txBox="1"/>
          <p:nvPr/>
        </p:nvSpPr>
        <p:spPr>
          <a:xfrm>
            <a:off x="7154548" y="1749871"/>
            <a:ext cx="4041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Najveći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broj građana Crne Gore se o načinima prijave korupcije informiše putem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TV-a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(64.0%).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Pored TV-a, ispitanici su se o ovoj temi najviše informisali putem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internet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a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1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0.2%).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1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892060"/>
              </p:ext>
            </p:extLst>
          </p:nvPr>
        </p:nvGraphicFramePr>
        <p:xfrm>
          <a:off x="865463" y="1749871"/>
          <a:ext cx="5967413" cy="4400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62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ste u posljednjih 12 mjeseci </a:t>
            </a:r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V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i ili neko od članova </a:t>
            </a:r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V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ašeg domaćinstva koristili neki od navedenih načina za 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prijavu korupcije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?</a:t>
            </a:r>
            <a:endParaRPr lang="en-US" sz="32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DAF9B9-5BC0-490A-9348-7C0157AE01C5}"/>
              </a:ext>
            </a:extLst>
          </p:cNvPr>
          <p:cNvSpPr txBox="1"/>
          <p:nvPr/>
        </p:nvSpPr>
        <p:spPr>
          <a:xfrm>
            <a:off x="7006374" y="1690688"/>
            <a:ext cx="41005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Dominantna većina ispitanika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(84.1%) </a:t>
            </a:r>
            <a:r>
              <a:rPr lang="sr-Latn-ME" sz="1600" dirty="0">
                <a:latin typeface="Century" panose="02040604050505020304" pitchFamily="18" charset="0"/>
              </a:rPr>
              <a:t>navodi da nisu imali potrebu da prijave korupciju, te da nisu koristili prethodno navedene kanale za prijavu takvih slučajeva. 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Svaki deseti ispitanik </a:t>
            </a:r>
            <a:r>
              <a:rPr lang="sr-Latn-ME" sz="1600" dirty="0">
                <a:latin typeface="Century" panose="02040604050505020304" pitchFamily="18" charset="0"/>
              </a:rPr>
              <a:t>nije prijavio koruptivne radnje, iako im je svjedočio.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600" dirty="0">
                <a:latin typeface="Century" panose="02040604050505020304" pitchFamily="18" charset="0"/>
              </a:rPr>
              <a:t>U pogledu demografskih karakteristika ispitanika, jedina statistički značajna razlika odnosi se na </a:t>
            </a:r>
            <a:r>
              <a:rPr lang="pl-PL" sz="1600" dirty="0">
                <a:solidFill>
                  <a:srgbClr val="01665E"/>
                </a:solidFill>
                <a:latin typeface="Century" panose="02040604050505020304" pitchFamily="18" charset="0"/>
              </a:rPr>
              <a:t>regiju</a:t>
            </a:r>
            <a:r>
              <a:rPr lang="pl-PL" sz="1600" dirty="0">
                <a:latin typeface="Century" panose="02040604050505020304" pitchFamily="18" charset="0"/>
              </a:rPr>
              <a:t> u kojoj ispitanici žive. Građani u južnoj regiji u većoj mjeri odlučuju da ne prijave korupciju, iako su bili svjedoci (13.8%), od onih koji žive na sjeveru (11.1%) ili u centralnoj regiji države (6.2%).</a:t>
            </a:r>
            <a:endParaRPr lang="sr-Latn-ME" sz="1600" dirty="0">
              <a:latin typeface="Century" panose="02040604050505020304" pitchFamily="18" charset="0"/>
            </a:endParaRPr>
          </a:p>
        </p:txBody>
      </p:sp>
      <p:graphicFrame>
        <p:nvGraphicFramePr>
          <p:cNvPr id="11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8567947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2185957" y="1755977"/>
            <a:ext cx="1243043" cy="4351338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55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biste, 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slučaju, da dođete do informacije/a o korupciji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, iz ličnog i/ili tuđeg iskustva, prijavili taj slučaj?</a:t>
            </a:r>
            <a:endParaRPr lang="en-US" sz="32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00000000-0008-0000-1600-000004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250901"/>
              </p:ext>
            </p:extLst>
          </p:nvPr>
        </p:nvGraphicFramePr>
        <p:xfrm>
          <a:off x="838200" y="1821267"/>
          <a:ext cx="600301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11C4FC9-A55C-4F8C-9234-C08742FEAFC8}"/>
              </a:ext>
            </a:extLst>
          </p:cNvPr>
          <p:cNvSpPr txBox="1"/>
          <p:nvPr/>
        </p:nvSpPr>
        <p:spPr>
          <a:xfrm>
            <a:off x="7600613" y="1690688"/>
            <a:ext cx="394114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latin typeface="Century" panose="02040604050505020304" pitchFamily="18" charset="0"/>
              </a:rPr>
              <a:t>Više od pola ispitanika,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52.2%, </a:t>
            </a:r>
            <a:r>
              <a:rPr lang="sr-Latn-ME" dirty="0">
                <a:latin typeface="Century" panose="02040604050505020304" pitchFamily="18" charset="0"/>
              </a:rPr>
              <a:t>navodi da bi, u slučaju saznanja o korupciji bili iz ličnog ili iskustva iz okruženja, prijavilo nadležnim organima takav slučaj.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latin typeface="Century" panose="02040604050505020304" pitchFamily="18" charset="0"/>
              </a:rPr>
              <a:t>Zabrinjava podatak da je izražen i procenat onih koji ne bi prijavili slučaj korupcije, čak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41.7%.</a:t>
            </a:r>
          </a:p>
          <a:p>
            <a:pPr algn="just"/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Među onima koji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ne bi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prijavili korupciju su češće: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sa niskim primanjima,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iz južne regije.</a:t>
            </a:r>
            <a:endParaRPr lang="en-US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98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Kome biste prijavili </a:t>
            </a:r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korupciju</a:t>
            </a: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?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1700-000004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13686117"/>
              </p:ext>
            </p:extLst>
          </p:nvPr>
        </p:nvGraphicFramePr>
        <p:xfrm>
          <a:off x="838200" y="1446848"/>
          <a:ext cx="5181600" cy="4725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108D0DD-3BB9-4A0D-9636-F5328FF74F80}"/>
              </a:ext>
            </a:extLst>
          </p:cNvPr>
          <p:cNvSpPr txBox="1"/>
          <p:nvPr/>
        </p:nvSpPr>
        <p:spPr>
          <a:xfrm>
            <a:off x="6172202" y="1446848"/>
            <a:ext cx="594198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procenat građana korupciju bi prijavili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Agenciji za sprječavanje korupcije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(64.1%).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Nakon toga, građani bi korupciju prijavili Upravi policije (18.6%), zatim slijede nevladine organizacije (6.2%), tužilaštvo (5.5%) i mediji (2.9%).</a:t>
            </a:r>
          </a:p>
          <a:p>
            <a:pPr algn="just"/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Ovaj poredak je kompatibilan sa odgovorima koje su građani dali na pitanje „Da li ste upoznati s tim na koje sve načine možete prijaviti korupciju“ gdje je najviši procenat takođe birao Agenciju za sprječavanje korupcije i Upravu policije.</a:t>
            </a:r>
          </a:p>
          <a:p>
            <a:pPr algn="just"/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Građani koji bi prijavili korupciju Agenciji za sprječavanje korupcije su češće od prosjeka:</a:t>
            </a: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Stanovnici sjeverne i južne regije,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Nižih i srednjih primanja,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Stanovnici ruralnih područja.</a:t>
            </a:r>
          </a:p>
          <a:p>
            <a:pPr marL="285750" indent="-285750" algn="just">
              <a:buFontTx/>
              <a:buChar char="-"/>
            </a:pP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008" y="413623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Na koji način biste prijavili </a:t>
            </a:r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korupciju</a:t>
            </a: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5499" y="1739186"/>
            <a:ext cx="46093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 pitanje o načinu prijave korupcije, građani u najvećoj mjeri navode da bi takve slučajeve prijavili putem </a:t>
            </a:r>
            <a:r>
              <a:rPr lang="sr-Latn-ME" dirty="0">
                <a:latin typeface="Century" panose="02040604050505020304" pitchFamily="18" charset="0"/>
              </a:rPr>
              <a:t>telefona ili fax-a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41.9%.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latin typeface="Century" panose="02040604050505020304" pitchFamily="18" charset="0"/>
              </a:rPr>
              <a:t>Drugi najčešći način koji bi građani odabrali za prijavu korupcije je neposrednim kontaktom sa nadležnim institucijama, dok bi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svaki deseti ispitanik</a:t>
            </a:r>
            <a:r>
              <a:rPr lang="sr-Latn-ME" dirty="0">
                <a:latin typeface="Century" panose="02040604050505020304" pitchFamily="18" charset="0"/>
              </a:rPr>
              <a:t> navedeno krivično djelo prijavilo poštom ili podnoseći prijavu putem kutije za prijave.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1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923850"/>
              </p:ext>
            </p:extLst>
          </p:nvPr>
        </p:nvGraphicFramePr>
        <p:xfrm>
          <a:off x="581008" y="1575966"/>
          <a:ext cx="5967413" cy="4727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23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2391" y="319774"/>
            <a:ext cx="10251094" cy="1483085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Koji su glavni razlozi zbog kojih ne biste prijavili korupciju?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19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781403"/>
              </p:ext>
            </p:extLst>
          </p:nvPr>
        </p:nvGraphicFramePr>
        <p:xfrm>
          <a:off x="785653" y="1617995"/>
          <a:ext cx="5967413" cy="4554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F293905-BF06-469A-B1C6-111C3CED20DC}"/>
              </a:ext>
            </a:extLst>
          </p:cNvPr>
          <p:cNvSpPr/>
          <p:nvPr/>
        </p:nvSpPr>
        <p:spPr>
          <a:xfrm>
            <a:off x="6844506" y="1617995"/>
            <a:ext cx="500205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Jedna četvrtina građana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(26.7%)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nema povjerenja da će nadležni organi postupiti po prijavi, čime obrazlažu stav da ne bi prijavili korupciju.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Gotovo identičan broj građana ne bi prijavio korupciju uslijed nedostatka povjerenja da će njihova prijava ostati anonimna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(26.6%)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Ova dva razloga češće navode muškarci nego žene. Takođe, u pogledu ostalih statistički značajnih karekteristika, prvi razlog češće navode osobe iz sjeverne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(30.3%)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i južne regije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(29.2%)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dok drugi razlog učestalije biraju osobe iz centralne regije Crne Gore,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32.4%.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5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749" y="704053"/>
            <a:ext cx="10601326" cy="1219997"/>
          </a:xfrm>
        </p:spPr>
        <p:txBody>
          <a:bodyPr>
            <a:noAutofit/>
          </a:bodyPr>
          <a:lstStyle/>
          <a:p>
            <a:r>
              <a:rPr lang="sr-Latn-ME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</a:t>
            </a:r>
            <a:r>
              <a:rPr lang="x-none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oliko su dosadašnji napori nadležnih institucija u borbi protiv korupcije bili uspješni/efikasni?</a:t>
            </a:r>
            <a:endParaRPr lang="pl-PL" sz="28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42630" y="1710140"/>
            <a:ext cx="541249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Više od pola građana,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51.5%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ocjenjuje dosadašnje napore nadležnih institucija u borbi protiv korupcije kao uspješne/efikasne. Njih 47.3% smatra da su uloženi napori djelimično uspješni, dok 4.2% iste napore ocjenjuje kao uspješne.  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Nešto je manji broj onih koji smatraju da su napori državnih institucija u borbi protiv korupcije bili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neuspješni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–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41.6%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dok 6.8% ispitanika nije moglo da procijeni.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Oni koji smatraju da nadležne institucije nisu efikasne u suzbijanju korupcije, češće: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Pripadaju populaciji sa visokim primanjima,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Žive na jugu Crne Gore i u urbanim sredinama,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Imaju fakultetsku diplomu.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1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3056668"/>
              </p:ext>
            </p:extLst>
          </p:nvPr>
        </p:nvGraphicFramePr>
        <p:xfrm>
          <a:off x="612391" y="1710140"/>
          <a:ext cx="5636009" cy="4102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13DEE11-7B76-4815-8B92-6BDFDBB37E1B}"/>
              </a:ext>
            </a:extLst>
          </p:cNvPr>
          <p:cNvSpPr/>
          <p:nvPr/>
        </p:nvSpPr>
        <p:spPr>
          <a:xfrm>
            <a:off x="518161" y="1924050"/>
            <a:ext cx="2432561" cy="388903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89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52475" y="241980"/>
            <a:ext cx="10490913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Koja su Vaša očekivanja po pitanju poboljšanja trenutne situacije u vezi sa borbom protiv korupcije u Crnoj Gori?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1C00-000006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5336862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BC4C529-2E00-4EB0-9754-624610F097B0}"/>
              </a:ext>
            </a:extLst>
          </p:cNvPr>
          <p:cNvSpPr txBox="1"/>
          <p:nvPr/>
        </p:nvSpPr>
        <p:spPr>
          <a:xfrm>
            <a:off x="6198015" y="2554307"/>
            <a:ext cx="48519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 pitanje o njihovim očekivanjima u pogledu poboljšanja trenutne siuacije i efikasnije borbe protiv korupcije, građani u u najvećoj mjeri očekuju: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Veći broj prijavljenih slučajeva i istraga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(33.7%),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Efikasno oduzimanje nezakonito stečene imovine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(17.4%),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Povećanje broja pravosnažnih presuda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(16.7%).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32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52475" y="241980"/>
            <a:ext cx="10490913" cy="1325563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01665E"/>
                </a:solidFill>
                <a:latin typeface="Century" panose="02040604050505020304" pitchFamily="18" charset="0"/>
              </a:rPr>
              <a:t>Koliko su dosadašnji napori nadležnih institucija u kontroli finansiranja političkih subjekata i izbornih kampanja bili uspješni/efikasni?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C4C529-2E00-4EB0-9754-624610F097B0}"/>
              </a:ext>
            </a:extLst>
          </p:cNvPr>
          <p:cNvSpPr txBox="1"/>
          <p:nvPr/>
        </p:nvSpPr>
        <p:spPr>
          <a:xfrm>
            <a:off x="6198015" y="2554307"/>
            <a:ext cx="485191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Apsolutna većina od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52.8%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 smatra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uspješnim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napore institucija u kontroli finansiranja političkih subjekata i izbornih kampanja.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Dva od pet ispitanika dijeli suprotno mišljenje. U ovu grupu se češće od prosjeka ubrajaju: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Stanovnici sa juga Crne Gore,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viših primanja,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višeg nivoa obrazovanja.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sr-Latn-ME" sz="16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1A00-000003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915692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A13DEE11-7B76-4815-8B92-6BDFDBB37E1B}"/>
              </a:ext>
            </a:extLst>
          </p:cNvPr>
          <p:cNvSpPr/>
          <p:nvPr/>
        </p:nvSpPr>
        <p:spPr>
          <a:xfrm>
            <a:off x="659985" y="1924050"/>
            <a:ext cx="2290737" cy="4248554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53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52475" y="241980"/>
            <a:ext cx="10490913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U kojoj oblasti bi nadležni organi trebalo da unaprijede/poboljšaju kontrolu finansiranja političkih subjekata i izbornih kampanja? </a:t>
            </a:r>
            <a:endParaRPr lang="pl-PL" sz="28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C4C529-2E00-4EB0-9754-624610F097B0}"/>
              </a:ext>
            </a:extLst>
          </p:cNvPr>
          <p:cNvSpPr txBox="1"/>
          <p:nvPr/>
        </p:nvSpPr>
        <p:spPr>
          <a:xfrm>
            <a:off x="6391470" y="1825625"/>
            <a:ext cx="485191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Ukupno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32.4%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građana smatra da je neophodna kontrola donacija političkih subjekata, dok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23.2%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smatra neophodnom kontrolu troškova političkih sbjekata tokom izborne kampanje.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Nadalje,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21.6%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ispitanika navodi da je potrebno sprovesti kontrolu prikupljanja sredstava za finansiranje izborne kampanje, a nešto manji broj, njih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19.4%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ističe kontrolu medijskog oglašavanja političkih subjekata u toku izborne kampanje.</a:t>
            </a:r>
            <a:endParaRPr lang="sr-Latn-ME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sr-Latn-ME" sz="16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1C00-000006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2906476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852" y="6194332"/>
            <a:ext cx="2045148" cy="5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96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Red Orange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Red Orange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8279</TotalTime>
  <Words>2682</Words>
  <Application>Microsoft Office PowerPoint</Application>
  <PresentationFormat>Widescreen</PresentationFormat>
  <Paragraphs>258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Cambria</vt:lpstr>
      <vt:lpstr>Century</vt:lpstr>
      <vt:lpstr>Wingdings</vt:lpstr>
      <vt:lpstr>Office Theme</vt:lpstr>
      <vt:lpstr>Stavovi javnosti o korupciji i upoznatost sa radom Agencije za sprječavanje korupcije</vt:lpstr>
      <vt:lpstr>Cilj istraživanja </vt:lpstr>
      <vt:lpstr>Metodologija </vt:lpstr>
      <vt:lpstr>Da li ste čuli za Agenciju?</vt:lpstr>
      <vt:lpstr>Da li znate čime se Agencija bavi?</vt:lpstr>
      <vt:lpstr>Kampanja „Ni centa za mito”</vt:lpstr>
      <vt:lpstr>Da li ste čuli za neki od slogana iz kampanje „Ni centa za mito”?</vt:lpstr>
      <vt:lpstr>Da li ovakve kampanje ohrabruju građane u suprotstavljanju korupciji?</vt:lpstr>
      <vt:lpstr>Povjerenje u rad Agencije</vt:lpstr>
      <vt:lpstr>U kojoj mjeri je Agencija dala doprinos sveukupnoj borbi protiv korupcije?</vt:lpstr>
      <vt:lpstr>Gdje ste prvi put čuli za Agenciju?</vt:lpstr>
      <vt:lpstr>Transparentnost rada Agencije danas u poređenju sa prethodnom godinom</vt:lpstr>
      <vt:lpstr>Koliko je Agencija doprinijela jačanju transparentnosti upotrebe javnih resursa i finansiranja političkih subjekata tokom izbornih kampanja?</vt:lpstr>
      <vt:lpstr>Lično iskustvo sa korupcijom</vt:lpstr>
      <vt:lpstr>Lično iskustvo sa korupcijom</vt:lpstr>
      <vt:lpstr>Da li ste čuli od nekog iz vaše neposredne okoline  da je primio ili ponudio mito? </vt:lpstr>
      <vt:lpstr>Da li ste čuli od nekog iz vaše neposredne okoline da je primio ili ponudio mito? </vt:lpstr>
      <vt:lpstr>Da li smatrate da je u redu nešto od sljedećeg?</vt:lpstr>
      <vt:lpstr>U kojim oblastima/institucijama je korupcija najzastupljenija? </vt:lpstr>
      <vt:lpstr>Koji su osnovni uzroci pojave/prisutnosti korupcije?</vt:lpstr>
      <vt:lpstr>Kakvo je Vaše mišljenje o prisutnosti korupcije u Crnoj Gori danas u poređenju sa tim kakvo je stanje bilo prije godinu? </vt:lpstr>
      <vt:lpstr>Ko je krivično odgovoran za krivična djela primanje/davanje mita?  </vt:lpstr>
      <vt:lpstr>Da li ste upoznati sa tim kome i na koje sve načine možete prijaviti korupciju? </vt:lpstr>
      <vt:lpstr>Kako ste se informisali o ovim načinima prijave korupcije?</vt:lpstr>
      <vt:lpstr>Da li ste u posljednjih 12 mjeseci Vi ili neko od članova Vašeg domaćinstva koristili neki od navedenih načina za prijavu korupcije?</vt:lpstr>
      <vt:lpstr>Da li biste, u slučaju, da dođete do informacije/a o korupciji, iz ličnog i/ili tuđeg iskustva, prijavili taj slučaj?</vt:lpstr>
      <vt:lpstr>Kome biste prijavili korupciju? </vt:lpstr>
      <vt:lpstr>Na koji način biste prijavili korupciju? </vt:lpstr>
      <vt:lpstr>Koji su glavni razlozi zbog kojih ne biste prijavili korupciju?</vt:lpstr>
      <vt:lpstr>Koliko su dosadašnji napori nadležnih institucija u borbi protiv korupcije bili uspješni/efikasni?</vt:lpstr>
      <vt:lpstr>Koja su Vaša očekivanja po pitanju poboljšanja trenutne situacije u vezi sa borbom protiv korupcije u Crnoj Gori?</vt:lpstr>
      <vt:lpstr>Koliko su dosadašnji napori nadležnih institucija u kontroli finansiranja političkih subjekata i izbornih kampanja bili uspješni/efikasni? </vt:lpstr>
      <vt:lpstr>U kojoj oblasti bi nadležni organi trebalo da unaprijede/poboljšaju kontrolu finansiranja političkih subjekata i izbornih kampanja?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Olja</dc:creator>
  <cp:lastModifiedBy>Milena Kustudic</cp:lastModifiedBy>
  <cp:revision>432</cp:revision>
  <dcterms:created xsi:type="dcterms:W3CDTF">2016-11-20T17:33:36Z</dcterms:created>
  <dcterms:modified xsi:type="dcterms:W3CDTF">2021-01-14T11:34:39Z</dcterms:modified>
</cp:coreProperties>
</file>