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theme/themeOverride4.xml" ContentType="application/vnd.openxmlformats-officedocument.themeOverride+xml"/>
  <Override PartName="/ppt/charts/chart12.xml" ContentType="application/vnd.openxmlformats-officedocument.drawingml.chart+xml"/>
  <Override PartName="/ppt/theme/themeOverride5.xml" ContentType="application/vnd.openxmlformats-officedocument.themeOverride+xml"/>
  <Override PartName="/ppt/charts/chart13.xml" ContentType="application/vnd.openxmlformats-officedocument.drawingml.chart+xml"/>
  <Override PartName="/ppt/theme/themeOverride6.xml" ContentType="application/vnd.openxmlformats-officedocument.themeOverr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1.xml" ContentType="application/vnd.openxmlformats-officedocument.drawingml.chartshapes+xml"/>
  <Override PartName="/ppt/charts/chart18.xml" ContentType="application/vnd.openxmlformats-officedocument.drawingml.chart+xml"/>
  <Override PartName="/ppt/theme/themeOverride7.xml" ContentType="application/vnd.openxmlformats-officedocument.themeOverride+xml"/>
  <Override PartName="/ppt/charts/chart19.xml" ContentType="application/vnd.openxmlformats-officedocument.drawingml.chart+xml"/>
  <Override PartName="/ppt/theme/themeOverride8.xml" ContentType="application/vnd.openxmlformats-officedocument.themeOverride+xml"/>
  <Override PartName="/ppt/charts/chart20.xml" ContentType="application/vnd.openxmlformats-officedocument.drawingml.chart+xml"/>
  <Override PartName="/ppt/theme/themeOverride9.xml" ContentType="application/vnd.openxmlformats-officedocument.themeOverr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theme/themeOverride10.xml" ContentType="application/vnd.openxmlformats-officedocument.themeOverride+xml"/>
  <Override PartName="/ppt/charts/chart23.xml" ContentType="application/vnd.openxmlformats-officedocument.drawingml.chart+xml"/>
  <Override PartName="/ppt/theme/themeOverride11.xml" ContentType="application/vnd.openxmlformats-officedocument.themeOverride+xml"/>
  <Override PartName="/ppt/charts/chart24.xml" ContentType="application/vnd.openxmlformats-officedocument.drawingml.chart+xml"/>
  <Override PartName="/ppt/theme/themeOverride12.xml" ContentType="application/vnd.openxmlformats-officedocument.themeOverride+xml"/>
  <Override PartName="/ppt/charts/chart25.xml" ContentType="application/vnd.openxmlformats-officedocument.drawingml.chart+xml"/>
  <Override PartName="/ppt/theme/themeOverride13.xml" ContentType="application/vnd.openxmlformats-officedocument.themeOverride+xml"/>
  <Override PartName="/ppt/notesSlides/notesSlide1.xml" ContentType="application/vnd.openxmlformats-officedocument.presentationml.notesSlide+xml"/>
  <Override PartName="/ppt/charts/chart26.xml" ContentType="application/vnd.openxmlformats-officedocument.drawingml.chart+xml"/>
  <Override PartName="/ppt/theme/themeOverride14.xml" ContentType="application/vnd.openxmlformats-officedocument.themeOverride+xml"/>
  <Override PartName="/ppt/notesSlides/notesSlide2.xml" ContentType="application/vnd.openxmlformats-officedocument.presentationml.notesSlide+xml"/>
  <Override PartName="/ppt/charts/chart27.xml" ContentType="application/vnd.openxmlformats-officedocument.drawingml.chart+xml"/>
  <Override PartName="/ppt/theme/themeOverride15.xml" ContentType="application/vnd.openxmlformats-officedocument.themeOverride+xml"/>
  <Override PartName="/ppt/notesSlides/notesSlide3.xml" ContentType="application/vnd.openxmlformats-officedocument.presentationml.notesSlide+xml"/>
  <Override PartName="/ppt/charts/chart28.xml" ContentType="application/vnd.openxmlformats-officedocument.drawingml.chart+xml"/>
  <Override PartName="/ppt/theme/themeOverride16.xml" ContentType="application/vnd.openxmlformats-officedocument.themeOverride+xml"/>
  <Override PartName="/ppt/notesSlides/notesSlide4.xml" ContentType="application/vnd.openxmlformats-officedocument.presentationml.notesSlide+xml"/>
  <Override PartName="/ppt/charts/chart29.xml" ContentType="application/vnd.openxmlformats-officedocument.drawingml.chart+xml"/>
  <Override PartName="/ppt/theme/themeOverride17.xml" ContentType="application/vnd.openxmlformats-officedocument.themeOverride+xml"/>
  <Override PartName="/ppt/charts/chart30.xml" ContentType="application/vnd.openxmlformats-officedocument.drawingml.chart+xml"/>
  <Override PartName="/ppt/theme/themeOverride18.xml" ContentType="application/vnd.openxmlformats-officedocument.themeOverride+xml"/>
  <Override PartName="/ppt/notesSlides/notesSlide5.xml" ContentType="application/vnd.openxmlformats-officedocument.presentationml.notesSlide+xml"/>
  <Override PartName="/ppt/charts/chart31.xml" ContentType="application/vnd.openxmlformats-officedocument.drawingml.chart+xml"/>
  <Override PartName="/ppt/theme/themeOverride19.xml" ContentType="application/vnd.openxmlformats-officedocument.themeOverride+xml"/>
  <Override PartName="/ppt/drawings/drawing2.xml" ContentType="application/vnd.openxmlformats-officedocument.drawingml.chartshapes+xml"/>
  <Override PartName="/ppt/charts/chart32.xml" ContentType="application/vnd.openxmlformats-officedocument.drawingml.chart+xml"/>
  <Override PartName="/ppt/theme/themeOverride20.xml" ContentType="application/vnd.openxmlformats-officedocument.themeOverride+xml"/>
  <Override PartName="/ppt/charts/chart33.xml" ContentType="application/vnd.openxmlformats-officedocument.drawingml.chart+xml"/>
  <Override PartName="/ppt/theme/themeOverride21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sldIdLst>
    <p:sldId id="406" r:id="rId2"/>
    <p:sldId id="407" r:id="rId3"/>
    <p:sldId id="338" r:id="rId4"/>
    <p:sldId id="288" r:id="rId5"/>
    <p:sldId id="384" r:id="rId6"/>
    <p:sldId id="365" r:id="rId7"/>
    <p:sldId id="432" r:id="rId8"/>
    <p:sldId id="387" r:id="rId9"/>
    <p:sldId id="366" r:id="rId10"/>
    <p:sldId id="388" r:id="rId11"/>
    <p:sldId id="367" r:id="rId12"/>
    <p:sldId id="433" r:id="rId13"/>
    <p:sldId id="408" r:id="rId14"/>
    <p:sldId id="409" r:id="rId15"/>
    <p:sldId id="410" r:id="rId16"/>
    <p:sldId id="411" r:id="rId17"/>
    <p:sldId id="412" r:id="rId18"/>
    <p:sldId id="413" r:id="rId19"/>
    <p:sldId id="414" r:id="rId20"/>
    <p:sldId id="415" r:id="rId21"/>
    <p:sldId id="416" r:id="rId22"/>
    <p:sldId id="417" r:id="rId23"/>
    <p:sldId id="418" r:id="rId24"/>
    <p:sldId id="419" r:id="rId25"/>
    <p:sldId id="420" r:id="rId26"/>
    <p:sldId id="421" r:id="rId27"/>
    <p:sldId id="422" r:id="rId28"/>
    <p:sldId id="423" r:id="rId29"/>
    <p:sldId id="424" r:id="rId30"/>
    <p:sldId id="425" r:id="rId31"/>
    <p:sldId id="426" r:id="rId32"/>
    <p:sldId id="42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" initials="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65E"/>
    <a:srgbClr val="8DD3C7"/>
    <a:srgbClr val="C7EAE5"/>
    <a:srgbClr val="339966"/>
    <a:srgbClr val="A7A37E"/>
    <a:srgbClr val="046380"/>
    <a:srgbClr val="3FA6BB"/>
    <a:srgbClr val="FFFFC7"/>
    <a:srgbClr val="BEBADA"/>
    <a:srgbClr val="E6E2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34" autoAdjust="0"/>
    <p:restoredTop sz="92977"/>
  </p:normalViewPr>
  <p:slideViewPr>
    <p:cSldViewPr snapToGrid="0">
      <p:cViewPr varScale="1">
        <p:scale>
          <a:sx n="108" d="100"/>
          <a:sy n="108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2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4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2.xlsx"/><Relationship Id="rId1" Type="http://schemas.openxmlformats.org/officeDocument/2006/relationships/themeOverride" Target="../theme/themeOverride5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3.xlsx"/><Relationship Id="rId1" Type="http://schemas.openxmlformats.org/officeDocument/2006/relationships/themeOverride" Target="../theme/themeOverride6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4.bin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7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8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4.xlsx"/><Relationship Id="rId1" Type="http://schemas.openxmlformats.org/officeDocument/2006/relationships/themeOverride" Target="../theme/themeOverride9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8.bin"/><Relationship Id="rId1" Type="http://schemas.openxmlformats.org/officeDocument/2006/relationships/themeOverride" Target="../theme/themeOverride10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9.bin"/><Relationship Id="rId1" Type="http://schemas.openxmlformats.org/officeDocument/2006/relationships/themeOverride" Target="../theme/themeOverride11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5.xlsx"/><Relationship Id="rId1" Type="http://schemas.openxmlformats.org/officeDocument/2006/relationships/themeOverride" Target="../theme/themeOverride12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6.xlsx"/><Relationship Id="rId1" Type="http://schemas.openxmlformats.org/officeDocument/2006/relationships/themeOverride" Target="../theme/themeOverride13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0.bin"/><Relationship Id="rId1" Type="http://schemas.openxmlformats.org/officeDocument/2006/relationships/themeOverride" Target="../theme/themeOverride14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7.xlsx"/><Relationship Id="rId1" Type="http://schemas.openxmlformats.org/officeDocument/2006/relationships/themeOverride" Target="../theme/themeOverride15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8.xlsx"/><Relationship Id="rId1" Type="http://schemas.openxmlformats.org/officeDocument/2006/relationships/themeOverride" Target="../theme/themeOverride16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9.xlsx"/><Relationship Id="rId1" Type="http://schemas.openxmlformats.org/officeDocument/2006/relationships/themeOverride" Target="../theme/themeOverride17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0.xlsx"/><Relationship Id="rId1" Type="http://schemas.openxmlformats.org/officeDocument/2006/relationships/themeOverride" Target="../theme/themeOverride18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21.xlsx"/><Relationship Id="rId1" Type="http://schemas.openxmlformats.org/officeDocument/2006/relationships/themeOverride" Target="../theme/themeOverride19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2.xlsx"/><Relationship Id="rId1" Type="http://schemas.openxmlformats.org/officeDocument/2006/relationships/themeOverride" Target="../theme/themeOverride20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3.xlsx"/><Relationship Id="rId1" Type="http://schemas.openxmlformats.org/officeDocument/2006/relationships/themeOverride" Target="../theme/themeOverrid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24309506568738"/>
          <c:y val="0.13724478519132477"/>
          <c:w val="0.5523795604643813"/>
          <c:h val="0.804039231938113"/>
        </c:manualLayout>
      </c:layout>
      <c:doughnutChart>
        <c:varyColors val="1"/>
        <c:ser>
          <c:idx val="0"/>
          <c:order val="0"/>
          <c:spPr>
            <a:solidFill>
              <a:srgbClr val="C7EAE5"/>
            </a:solidFill>
          </c:spPr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73-4327-A0E2-B2EEACB4DB5E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73-4327-A0E2-B2EEACB4DB5E}"/>
              </c:ext>
            </c:extLst>
          </c:dPt>
          <c:dPt>
            <c:idx val="2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A73-4327-A0E2-B2EEACB4DB5E}"/>
              </c:ext>
            </c:extLst>
          </c:dPt>
          <c:dLbls>
            <c:dLbl>
              <c:idx val="0"/>
              <c:layout>
                <c:manualLayout>
                  <c:x val="5.5898075464732043E-2"/>
                  <c:y val="-5.263157894736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A73-4327-A0E2-B2EEACB4DB5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3830118883611037"/>
                  <c:y val="2.4553322449476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A73-4327-A0E2-B2EEACB4DB5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'A1-A2-A3'!$A$4:$A$5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'A1-A2-A3'!$B$4:$B$5</c:f>
              <c:numCache>
                <c:formatCode>0.0%</c:formatCode>
                <c:ptCount val="2"/>
                <c:pt idx="0">
                  <c:v>0.81</c:v>
                </c:pt>
                <c:pt idx="1">
                  <c:v>0.19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A73-4327-A0E2-B2EEACB4D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75374015748029"/>
          <c:y val="0.20491633384932384"/>
          <c:w val="0.56723085790409722"/>
          <c:h val="0.6987760740433762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362-44EC-B53E-66F5D9112C6B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362-44EC-B53E-66F5D9112C6B}"/>
              </c:ext>
            </c:extLst>
          </c:dPt>
          <c:dPt>
            <c:idx val="2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362-44EC-B53E-66F5D9112C6B}"/>
              </c:ext>
            </c:extLst>
          </c:dPt>
          <c:dLbls>
            <c:dLbl>
              <c:idx val="0"/>
              <c:layout>
                <c:manualLayout>
                  <c:x val="-9.6128184368755448E-2"/>
                  <c:y val="-3.9473684210526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362-44EC-B53E-66F5D9112C6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0748583167559642E-2"/>
                  <c:y val="0.10087719298245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362-44EC-B53E-66F5D9112C6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'A1-A2-A3'!$A$11:$A$12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'A1-A2-A3'!$B$11:$B$12</c:f>
              <c:numCache>
                <c:formatCode>0.0%</c:formatCode>
                <c:ptCount val="2"/>
                <c:pt idx="0">
                  <c:v>0.91100000000000003</c:v>
                </c:pt>
                <c:pt idx="1">
                  <c:v>8.8999999999999996E-2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362-44EC-B53E-66F5D9112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vert="horz"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0265845565196754"/>
          <c:y val="2.2192503714813433E-2"/>
          <c:w val="0.46686007237004029"/>
          <c:h val="0.9328178422141676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C7EAE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AB4AC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899-412C-BA73-237E39394CBB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899-412C-BA73-237E39394CBB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E899-412C-BA73-237E39394CBB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E899-412C-BA73-237E39394CBB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E899-412C-BA73-237E39394CBB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'A1-A2-A3'!$A$19:$A$25</c:f>
              <c:strCache>
                <c:ptCount val="7"/>
                <c:pt idx="0">
                  <c:v>Prevencija/edukacija u borbi protiv korupcije</c:v>
                </c:pt>
                <c:pt idx="1">
                  <c:v>Sprječavanje sukoba interesa</c:v>
                </c:pt>
                <c:pt idx="2">
                  <c:v>Krivično gonjenje slučajeva korupcije</c:v>
                </c:pt>
                <c:pt idx="3">
                  <c:v>Kontrola finansiranja političkih subjekata i izbornih kampanja</c:v>
                </c:pt>
                <c:pt idx="4">
                  <c:v>Zaštita zviždača</c:v>
                </c:pt>
                <c:pt idx="5">
                  <c:v>Nadzor nad obavljanjem djelatnosti lobiranja</c:v>
                </c:pt>
                <c:pt idx="6">
                  <c:v>Nešto drugo</c:v>
                </c:pt>
              </c:strCache>
            </c:strRef>
          </c:cat>
          <c:val>
            <c:numRef>
              <c:f>'A1-A2-A3'!$B$19:$B$25</c:f>
              <c:numCache>
                <c:formatCode>0.0%</c:formatCode>
                <c:ptCount val="7"/>
                <c:pt idx="0">
                  <c:v>0.52100000000000002</c:v>
                </c:pt>
                <c:pt idx="1">
                  <c:v>0.34200000000000003</c:v>
                </c:pt>
                <c:pt idx="2">
                  <c:v>0.23100000000000001</c:v>
                </c:pt>
                <c:pt idx="3">
                  <c:v>0.183</c:v>
                </c:pt>
                <c:pt idx="4">
                  <c:v>0.14599999999999999</c:v>
                </c:pt>
                <c:pt idx="5">
                  <c:v>0.14499999999999999</c:v>
                </c:pt>
                <c:pt idx="6">
                  <c:v>3.3000000000000002E-2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899-412C-BA73-237E39394C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9227296"/>
        <c:axId val="-2139232192"/>
      </c:barChart>
      <c:catAx>
        <c:axId val="-2139227296"/>
        <c:scaling>
          <c:orientation val="maxMin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-2139232192"/>
        <c:crosses val="autoZero"/>
        <c:auto val="1"/>
        <c:lblAlgn val="ctr"/>
        <c:lblOffset val="100"/>
        <c:noMultiLvlLbl val="0"/>
      </c:catAx>
      <c:valAx>
        <c:axId val="-2139232192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-21392272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37205703320058"/>
          <c:y val="9.6062285476018874E-2"/>
          <c:w val="0.54373810948558698"/>
          <c:h val="0.7276537462134705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71-4991-B8AD-4E47CAB40CC2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71-4991-B8AD-4E47CAB40CC2}"/>
              </c:ext>
            </c:extLst>
          </c:dPt>
          <c:dLbls>
            <c:dLbl>
              <c:idx val="0"/>
              <c:layout>
                <c:manualLayout>
                  <c:x val="7.8616676639910954E-2"/>
                  <c:y val="-3.80127645067341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071-4991-B8AD-4E47CAB40CC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5513897199925689E-2"/>
                  <c:y val="-1.52051058026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071-4991-B8AD-4E47CAB40CC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'A4'!$A$4:$A$5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'A4'!$B$4:$B$5</c:f>
              <c:numCache>
                <c:formatCode>0.0%</c:formatCode>
                <c:ptCount val="2"/>
                <c:pt idx="0">
                  <c:v>0.52300000000000002</c:v>
                </c:pt>
                <c:pt idx="1">
                  <c:v>0.47699999999999998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071-4991-B8AD-4E47CAB40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>
          <a:lumMod val="15000"/>
          <a:lumOff val="85000"/>
        </a:schemeClr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'A6'!$A$16:$A$24</c:f>
              <c:strCache>
                <c:ptCount val="9"/>
                <c:pt idx="0">
                  <c:v>Na TV-u (TV spot i drugo)</c:v>
                </c:pt>
                <c:pt idx="1">
                  <c:v>Internet/društvene mreže </c:v>
                </c:pt>
                <c:pt idx="2">
                  <c:v>Bilbord/citylight poster</c:v>
                </c:pt>
                <c:pt idx="3">
                  <c:v>Od drugih ljudi (prijatelja, rođaka itd.) </c:v>
                </c:pt>
                <c:pt idx="4">
                  <c:v>Na radiju (Radio spot i drugo)</c:v>
                </c:pt>
                <c:pt idx="5">
                  <c:v>Flajeri/lifleti</c:v>
                </c:pt>
                <c:pt idx="6">
                  <c:v>Članci u novinama </c:v>
                </c:pt>
                <c:pt idx="7">
                  <c:v>Poster </c:v>
                </c:pt>
                <c:pt idx="8">
                  <c:v>Od nekog drugog </c:v>
                </c:pt>
              </c:strCache>
            </c:strRef>
          </c:cat>
          <c:val>
            <c:numRef>
              <c:f>'A6'!$B$16:$B$24</c:f>
              <c:numCache>
                <c:formatCode>0.0%</c:formatCode>
                <c:ptCount val="9"/>
                <c:pt idx="0">
                  <c:v>0.873</c:v>
                </c:pt>
                <c:pt idx="1">
                  <c:v>0.54699999999999993</c:v>
                </c:pt>
                <c:pt idx="2">
                  <c:v>0.27600000000000002</c:v>
                </c:pt>
                <c:pt idx="3">
                  <c:v>0.252</c:v>
                </c:pt>
                <c:pt idx="4">
                  <c:v>0.24</c:v>
                </c:pt>
                <c:pt idx="5">
                  <c:v>0.23899999999999999</c:v>
                </c:pt>
                <c:pt idx="6">
                  <c:v>0.23200000000000001</c:v>
                </c:pt>
                <c:pt idx="7">
                  <c:v>0.17499999999999999</c:v>
                </c:pt>
                <c:pt idx="8">
                  <c:v>2.7999999999999997E-2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C86-4625-A6C2-FB8464507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39232736"/>
        <c:axId val="-2139236000"/>
      </c:barChart>
      <c:catAx>
        <c:axId val="-21392327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" panose="02040604050505020304" pitchFamily="18" charset="0"/>
                <a:ea typeface="+mn-ea"/>
                <a:cs typeface="+mn-cs"/>
              </a:defRPr>
            </a:pPr>
            <a:endParaRPr lang="en-US"/>
          </a:p>
        </c:txPr>
        <c:crossAx val="-2139236000"/>
        <c:crosses val="autoZero"/>
        <c:auto val="1"/>
        <c:lblAlgn val="ctr"/>
        <c:lblOffset val="100"/>
        <c:noMultiLvlLbl val="0"/>
      </c:catAx>
      <c:valAx>
        <c:axId val="-213923600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-213923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'A5'!$A$3</c:f>
              <c:strCache>
                <c:ptCount val="1"/>
                <c:pt idx="0">
                  <c:v>"Korupcija nije u igri"</c:v>
                </c:pt>
              </c:strCache>
            </c:strRef>
          </c:tx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9FA-4C52-A67A-501D04CCE7E6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9FA-4C52-A67A-501D04CCE7E6}"/>
              </c:ext>
            </c:extLst>
          </c:dPt>
          <c:dLbls>
            <c:dLbl>
              <c:idx val="1"/>
              <c:layout>
                <c:manualLayout>
                  <c:x val="-7.7777777777777807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9FA-4C52-A67A-501D04CCE7E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'A5'!$B$2:$C$2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'A5'!$B$3:$C$3</c:f>
              <c:numCache>
                <c:formatCode>0.0%</c:formatCode>
                <c:ptCount val="2"/>
                <c:pt idx="0">
                  <c:v>0.53200000000000003</c:v>
                </c:pt>
                <c:pt idx="1">
                  <c:v>0.46800000000000003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9FA-4C52-A67A-501D04CCE7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>
          <a:lumMod val="15000"/>
          <a:lumOff val="85000"/>
        </a:schemeClr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'A5'!$A$8</c:f>
              <c:strCache>
                <c:ptCount val="1"/>
                <c:pt idx="0">
                  <c:v>"Lobiraj zakonito"</c:v>
                </c:pt>
              </c:strCache>
            </c:strRef>
          </c:tx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32-4EE6-B772-4A79933A7F85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32-4EE6-B772-4A79933A7F85}"/>
              </c:ext>
            </c:extLst>
          </c:dPt>
          <c:dLbls>
            <c:dLbl>
              <c:idx val="0"/>
              <c:layout>
                <c:manualLayout>
                  <c:x val="7.4999999999999997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632-4EE6-B772-4A79933A7F8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7777777777777779E-2"/>
                  <c:y val="1.3888888888888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632-4EE6-B772-4A79933A7F8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'A5'!$B$7:$C$7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'A5'!$B$8:$C$8</c:f>
              <c:numCache>
                <c:formatCode>0.0%</c:formatCode>
                <c:ptCount val="2"/>
                <c:pt idx="0">
                  <c:v>0.44600000000000001</c:v>
                </c:pt>
                <c:pt idx="1">
                  <c:v>0.55400000000000005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632-4EE6-B772-4A79933A7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>
          <a:lumMod val="15000"/>
          <a:lumOff val="85000"/>
        </a:schemeClr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'A5'!$A$3</c:f>
              <c:strCache>
                <c:ptCount val="1"/>
                <c:pt idx="0">
                  <c:v>"Korupcija nije u igri"</c:v>
                </c:pt>
              </c:strCache>
            </c:strRef>
          </c:tx>
          <c:dPt>
            <c:idx val="0"/>
            <c:bubble3D val="0"/>
            <c:spPr>
              <a:solidFill>
                <a:srgbClr val="C7EAE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B3B-49AF-8525-5FEE0CB0C07A}"/>
              </c:ext>
            </c:extLst>
          </c:dPt>
          <c:dPt>
            <c:idx val="1"/>
            <c:bubble3D val="0"/>
            <c:spPr>
              <a:solidFill>
                <a:srgbClr val="01665E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B3B-49AF-8525-5FEE0CB0C07A}"/>
              </c:ext>
            </c:extLst>
          </c:dPt>
          <c:dLbls>
            <c:dLbl>
              <c:idx val="1"/>
              <c:layout>
                <c:manualLayout>
                  <c:x val="-7.7777777777777807E-2"/>
                  <c:y val="-6.9444444444444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B3B-49AF-8525-5FEE0CB0C07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Century" panose="02040604050505020304" pitchFamily="18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'A5'!$B$2:$C$2</c:f>
              <c:strCache>
                <c:ptCount val="2"/>
                <c:pt idx="0">
                  <c:v>Da</c:v>
                </c:pt>
                <c:pt idx="1">
                  <c:v>Ne</c:v>
                </c:pt>
              </c:strCache>
            </c:strRef>
          </c:cat>
          <c:val>
            <c:numRef>
              <c:f>'A5'!$B$3:$C$3</c:f>
              <c:numCache>
                <c:formatCode>0.0%</c:formatCode>
                <c:ptCount val="2"/>
                <c:pt idx="0">
                  <c:v>0.72899999999999998</c:v>
                </c:pt>
                <c:pt idx="1">
                  <c:v>0.27200000000000002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B3B-49AF-8525-5FEE0CB0C0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Century" panose="02040604050505020304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>
          <a:lumMod val="15000"/>
          <a:lumOff val="85000"/>
        </a:schemeClr>
      </a:solidFill>
    </a:ln>
    <a:effectLst/>
  </c:spPr>
  <c:txPr>
    <a:bodyPr/>
    <a:lstStyle/>
    <a:p>
      <a:pPr>
        <a:defRPr sz="1200">
          <a:solidFill>
            <a:schemeClr val="tx1"/>
          </a:solidFill>
          <a:latin typeface="Century" panose="020406040505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just" rtl="0">
              <a:defRPr sz="1200" b="0"/>
            </a:pPr>
            <a:r>
              <a:rPr lang="en-US" sz="1200" b="0" dirty="0"/>
              <a:t>U </a:t>
            </a:r>
            <a:r>
              <a:rPr lang="en-US" sz="1200" b="0" dirty="0" err="1"/>
              <a:t>kojoj</a:t>
            </a:r>
            <a:r>
              <a:rPr lang="en-US" sz="1200" b="0" dirty="0"/>
              <a:t> </a:t>
            </a:r>
            <a:r>
              <a:rPr lang="en-US" sz="1200" b="0" dirty="0" err="1"/>
              <a:t>mjeri</a:t>
            </a:r>
            <a:r>
              <a:rPr lang="en-US" sz="1200" b="0" dirty="0"/>
              <a:t> Vi </a:t>
            </a:r>
            <a:r>
              <a:rPr lang="en-US" sz="1200" b="0" dirty="0" err="1"/>
              <a:t>lično</a:t>
            </a:r>
            <a:r>
              <a:rPr lang="en-US" sz="1200" b="0" dirty="0"/>
              <a:t> </a:t>
            </a:r>
            <a:r>
              <a:rPr lang="en-US" sz="1200" b="0" dirty="0" err="1"/>
              <a:t>imate</a:t>
            </a:r>
            <a:r>
              <a:rPr lang="en-US" sz="1200" b="0" dirty="0"/>
              <a:t> </a:t>
            </a:r>
            <a:r>
              <a:rPr lang="en-US" sz="1200" b="0" dirty="0" err="1"/>
              <a:t>povjerenj</a:t>
            </a:r>
            <a:r>
              <a:rPr lang="sr-Latn-ME" sz="1200" b="0" dirty="0"/>
              <a:t>a</a:t>
            </a:r>
            <a:r>
              <a:rPr lang="en-US" sz="1200" b="0" dirty="0"/>
              <a:t> u rad </a:t>
            </a:r>
            <a:r>
              <a:rPr lang="en-US" sz="1200" b="0" dirty="0" err="1"/>
              <a:t>Agencije</a:t>
            </a:r>
            <a:r>
              <a:rPr lang="en-US" sz="1200" b="0" dirty="0"/>
              <a:t> </a:t>
            </a:r>
            <a:r>
              <a:rPr lang="en-US" sz="1200" b="0" dirty="0" err="1"/>
              <a:t>za</a:t>
            </a:r>
            <a:r>
              <a:rPr lang="en-US" sz="1200" b="0" dirty="0"/>
              <a:t> </a:t>
            </a:r>
            <a:r>
              <a:rPr lang="en-US" sz="1200" b="0" dirty="0" err="1"/>
              <a:t>sprječavanje</a:t>
            </a:r>
            <a:r>
              <a:rPr lang="en-US" sz="1200" b="0" dirty="0"/>
              <a:t> </a:t>
            </a:r>
            <a:r>
              <a:rPr lang="en-US" sz="1200" b="0" dirty="0" err="1"/>
              <a:t>korupcije</a:t>
            </a:r>
            <a:r>
              <a:rPr lang="en-US" sz="1200" b="0" dirty="0"/>
              <a:t> u </a:t>
            </a:r>
            <a:r>
              <a:rPr lang="en-US" sz="1200" b="0" dirty="0" err="1"/>
              <a:t>borbi</a:t>
            </a:r>
            <a:r>
              <a:rPr lang="en-US" sz="1200" b="0" dirty="0"/>
              <a:t> </a:t>
            </a:r>
            <a:r>
              <a:rPr lang="en-US" sz="1200" b="0" dirty="0" err="1"/>
              <a:t>protiv</a:t>
            </a:r>
            <a:r>
              <a:rPr lang="en-US" sz="1200" b="0" dirty="0"/>
              <a:t> </a:t>
            </a:r>
            <a:r>
              <a:rPr lang="en-US" sz="1200" b="0" dirty="0" err="1"/>
              <a:t>korupcije</a:t>
            </a:r>
            <a:r>
              <a:rPr lang="en-US" sz="1200" b="0" dirty="0"/>
              <a:t>?</a:t>
            </a:r>
          </a:p>
        </c:rich>
      </c:tx>
      <c:layout>
        <c:manualLayout>
          <c:xMode val="edge"/>
          <c:yMode val="edge"/>
          <c:x val="3.2127222165963136E-2"/>
          <c:y val="0.10990836894419587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007581266637491E-2"/>
          <c:y val="0.22492322531345071"/>
          <c:w val="0.93936858150684277"/>
          <c:h val="0.62864714726193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'A8'!$O$6</c:f>
              <c:strCache>
                <c:ptCount val="1"/>
                <c:pt idx="0">
                  <c:v>Imam povjerenja</c:v>
                </c:pt>
              </c:strCache>
            </c:strRef>
          </c:tx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'A8'!$P$6</c:f>
              <c:numCache>
                <c:formatCode>0.0%</c:formatCode>
                <c:ptCount val="1"/>
                <c:pt idx="0">
                  <c:v>0.61599999999999999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46-47CC-9A1E-43D66CB42CA0}"/>
            </c:ext>
          </c:extLst>
        </c:ser>
        <c:ser>
          <c:idx val="1"/>
          <c:order val="1"/>
          <c:tx>
            <c:strRef>
              <c:f>'A8'!$O$7</c:f>
              <c:strCache>
                <c:ptCount val="1"/>
                <c:pt idx="0">
                  <c:v>Nemam povjerenja</c:v>
                </c:pt>
              </c:strCache>
            </c:strRef>
          </c:tx>
          <c:spPr>
            <a:solidFill>
              <a:srgbClr val="C7EAE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BD47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29-43ED-BB5B-48A83EF8FE7E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'A8'!$P$7</c:f>
              <c:numCache>
                <c:formatCode>0.0%</c:formatCode>
                <c:ptCount val="1"/>
                <c:pt idx="0">
                  <c:v>0.29399999999999998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46-47CC-9A1E-43D66CB42CA0}"/>
            </c:ext>
          </c:extLst>
        </c:ser>
        <c:ser>
          <c:idx val="2"/>
          <c:order val="2"/>
          <c:tx>
            <c:strRef>
              <c:f>'A8'!$O$8</c:f>
              <c:strCache>
                <c:ptCount val="1"/>
                <c:pt idx="0">
                  <c:v>Ne znam/bez odgovora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'A8'!$P$8</c:f>
              <c:numCache>
                <c:formatCode>0.0%</c:formatCode>
                <c:ptCount val="1"/>
                <c:pt idx="0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546-47CC-9A1E-43D66CB42CA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9223488"/>
        <c:axId val="-2139225120"/>
      </c:barChart>
      <c:catAx>
        <c:axId val="-21392234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139225120"/>
        <c:crosses val="autoZero"/>
        <c:auto val="1"/>
        <c:lblAlgn val="ctr"/>
        <c:lblOffset val="100"/>
        <c:noMultiLvlLbl val="0"/>
      </c:catAx>
      <c:valAx>
        <c:axId val="-213922512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922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202573484651542E-2"/>
          <c:y val="0.71654104988844536"/>
          <c:w val="0.85794050482548934"/>
          <c:h val="0.2469292522342080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ysClr val="windowText" lastClr="000000">
          <a:lumMod val="15000"/>
          <a:lumOff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2759067767131525E-2"/>
          <c:w val="0.9556548784003156"/>
          <c:h val="0.724203269772001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CB-4EC8-A620-27FD5B86F215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CB-4EC8-A620-27FD5B86F215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DCB-4EC8-A620-27FD5B86F215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DCB-4EC8-A620-27FD5B86F215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DCB-4EC8-A620-27FD5B86F21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'A8'!$A$6:$A$10</c:f>
              <c:strCache>
                <c:ptCount val="5"/>
                <c:pt idx="0">
                  <c:v>Imam veliko povjerenje</c:v>
                </c:pt>
                <c:pt idx="1">
                  <c:v>Imam povjerenje</c:v>
                </c:pt>
                <c:pt idx="2">
                  <c:v>Imam nešto malo povjerenja</c:v>
                </c:pt>
                <c:pt idx="3">
                  <c:v>Nemam povjerenja</c:v>
                </c:pt>
                <c:pt idx="4">
                  <c:v>Ne znam/bez odgovora</c:v>
                </c:pt>
              </c:strCache>
            </c:strRef>
          </c:cat>
          <c:val>
            <c:numRef>
              <c:f>'A8'!$B$6:$B$10</c:f>
              <c:numCache>
                <c:formatCode>0.0%</c:formatCode>
                <c:ptCount val="5"/>
                <c:pt idx="0">
                  <c:v>5.7000000000000002E-2</c:v>
                </c:pt>
                <c:pt idx="1">
                  <c:v>0.25700000000000001</c:v>
                </c:pt>
                <c:pt idx="2">
                  <c:v>0.30199999999999999</c:v>
                </c:pt>
                <c:pt idx="3">
                  <c:v>0.29399999999999998</c:v>
                </c:pt>
                <c:pt idx="4">
                  <c:v>0.09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139234368"/>
        <c:axId val="-2139221312"/>
      </c:barChart>
      <c:catAx>
        <c:axId val="-213923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9221312"/>
        <c:crosses val="autoZero"/>
        <c:auto val="1"/>
        <c:lblAlgn val="ctr"/>
        <c:lblOffset val="100"/>
        <c:noMultiLvlLbl val="0"/>
      </c:catAx>
      <c:valAx>
        <c:axId val="-21392213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13923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Text" lastClr="000000">
          <a:lumMod val="15000"/>
          <a:lumOff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2759067767131525E-2"/>
          <c:w val="0.9556548784003156"/>
          <c:h val="0.8084154029844106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DAF-485C-96C5-9004A26BEBB9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DAF-485C-96C5-9004A26BEBB9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DAF-485C-96C5-9004A26BEBB9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DAF-485C-96C5-9004A26BEBB9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DAF-485C-96C5-9004A26BEB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'A10'!$A$4:$A$8</c:f>
              <c:strCache>
                <c:ptCount val="5"/>
                <c:pt idx="0">
                  <c:v>Dala je veliki doprinos</c:v>
                </c:pt>
                <c:pt idx="1">
                  <c:v>Dala je doprinos</c:v>
                </c:pt>
                <c:pt idx="2">
                  <c:v>Dala je mali doprinos</c:v>
                </c:pt>
                <c:pt idx="3">
                  <c:v>Nije dala doprinos</c:v>
                </c:pt>
                <c:pt idx="4">
                  <c:v>Ne znam/bez odgovora</c:v>
                </c:pt>
              </c:strCache>
            </c:strRef>
          </c:cat>
          <c:val>
            <c:numRef>
              <c:f>'A10'!$B$4:$B$8</c:f>
              <c:numCache>
                <c:formatCode>0.0%</c:formatCode>
                <c:ptCount val="5"/>
                <c:pt idx="0">
                  <c:v>4.9000000000000002E-2</c:v>
                </c:pt>
                <c:pt idx="1">
                  <c:v>0.29099999999999998</c:v>
                </c:pt>
                <c:pt idx="2">
                  <c:v>0.28299999999999997</c:v>
                </c:pt>
                <c:pt idx="3">
                  <c:v>0.26300000000000001</c:v>
                </c:pt>
                <c:pt idx="4">
                  <c:v>0.114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139227840"/>
        <c:axId val="-2139231648"/>
      </c:barChart>
      <c:catAx>
        <c:axId val="-213922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9231648"/>
        <c:crosses val="autoZero"/>
        <c:auto val="1"/>
        <c:lblAlgn val="ctr"/>
        <c:lblOffset val="100"/>
        <c:noMultiLvlLbl val="0"/>
      </c:catAx>
      <c:valAx>
        <c:axId val="-21392316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139227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just" rtl="0">
              <a:defRPr sz="1200" b="0"/>
            </a:pPr>
            <a:r>
              <a:rPr lang="en-US" sz="1200" b="0"/>
              <a:t> U kojoj mjeri je Agencija dala doprinos sveukupnoj borbi protiv korupcije?</a:t>
            </a:r>
          </a:p>
        </c:rich>
      </c:tx>
      <c:layout>
        <c:manualLayout>
          <c:xMode val="edge"/>
          <c:yMode val="edge"/>
          <c:x val="1.3553170764149922E-2"/>
          <c:y val="7.946695404640707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0764793370365268E-2"/>
          <c:y val="0.14577554657919997"/>
          <c:w val="0.95867958507761974"/>
          <c:h val="0.628647147261932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'A10'!$M$3</c:f>
              <c:strCache>
                <c:ptCount val="1"/>
                <c:pt idx="0">
                  <c:v>Dala je doprinos</c:v>
                </c:pt>
              </c:strCache>
            </c:strRef>
          </c:tx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'A10'!$N$3</c:f>
              <c:numCache>
                <c:formatCode>0.0%</c:formatCode>
                <c:ptCount val="1"/>
                <c:pt idx="0">
                  <c:v>0.623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9B-475D-BDEC-FA2D0A6EAB40}"/>
            </c:ext>
          </c:extLst>
        </c:ser>
        <c:ser>
          <c:idx val="1"/>
          <c:order val="1"/>
          <c:tx>
            <c:strRef>
              <c:f>'A10'!$M$4</c:f>
              <c:strCache>
                <c:ptCount val="1"/>
                <c:pt idx="0">
                  <c:v>Nije dala doprinos</c:v>
                </c:pt>
              </c:strCache>
            </c:strRef>
          </c:tx>
          <c:spPr>
            <a:solidFill>
              <a:srgbClr val="FFBD47">
                <a:lumMod val="40000"/>
                <a:lumOff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'A10'!$N$4</c:f>
              <c:numCache>
                <c:formatCode>0.0%</c:formatCode>
                <c:ptCount val="1"/>
                <c:pt idx="0">
                  <c:v>0.26300000000000001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9B-475D-BDEC-FA2D0A6EAB40}"/>
            </c:ext>
          </c:extLst>
        </c:ser>
        <c:ser>
          <c:idx val="2"/>
          <c:order val="2"/>
          <c:tx>
            <c:strRef>
              <c:f>'A10'!$M$5</c:f>
              <c:strCache>
                <c:ptCount val="1"/>
                <c:pt idx="0">
                  <c:v>Ne znam/bez odgovora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'A10'!$N$5</c:f>
              <c:numCache>
                <c:formatCode>0.0%</c:formatCode>
                <c:ptCount val="1"/>
                <c:pt idx="0">
                  <c:v>0.114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9B-475D-BDEC-FA2D0A6EAB4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-2139222400"/>
        <c:axId val="-2139220768"/>
      </c:barChart>
      <c:catAx>
        <c:axId val="-2139222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139220768"/>
        <c:crosses val="autoZero"/>
        <c:auto val="1"/>
        <c:lblAlgn val="ctr"/>
        <c:lblOffset val="100"/>
        <c:noMultiLvlLbl val="0"/>
      </c:catAx>
      <c:valAx>
        <c:axId val="-2139220768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one"/>
        <c:crossAx val="-213922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9788642378913657E-2"/>
          <c:y val="0.64956993711331013"/>
          <c:w val="0.85794050482548934"/>
          <c:h val="0.24692925223420806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0265845565196754"/>
          <c:y val="2.2348073707000857E-2"/>
          <c:w val="0.46686007237004029"/>
          <c:h val="0.89514280323495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1665E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BFD-4AF0-A738-888E5D48311E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BFD-4AF0-A738-888E5D48311E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BFD-4AF0-A738-888E5D48311E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BFD-4AF0-A738-888E5D48311E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ABFD-4AF0-A738-888E5D48311E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'A11'!$A$3:$A$9</c:f>
              <c:strCache>
                <c:ptCount val="7"/>
                <c:pt idx="0">
                  <c:v>Na TV-u</c:v>
                </c:pt>
                <c:pt idx="1">
                  <c:v>Na internetu </c:v>
                </c:pt>
                <c:pt idx="2">
                  <c:v>Od drugih ljudi (prijatelja, rođaka itd.)</c:v>
                </c:pt>
                <c:pt idx="3">
                  <c:v>U novinama </c:v>
                </c:pt>
                <c:pt idx="4">
                  <c:v>Na radiju </c:v>
                </c:pt>
                <c:pt idx="5">
                  <c:v>Nešto drugo</c:v>
                </c:pt>
                <c:pt idx="6">
                  <c:v>Ne znam/bez odgovora</c:v>
                </c:pt>
              </c:strCache>
            </c:strRef>
          </c:cat>
          <c:val>
            <c:numRef>
              <c:f>'A11'!$B$3:$B$9</c:f>
              <c:numCache>
                <c:formatCode>0.0%</c:formatCode>
                <c:ptCount val="7"/>
                <c:pt idx="0">
                  <c:v>0.71499999999999997</c:v>
                </c:pt>
                <c:pt idx="1">
                  <c:v>0.14499999999999999</c:v>
                </c:pt>
                <c:pt idx="2">
                  <c:v>7.1999999999999995E-2</c:v>
                </c:pt>
                <c:pt idx="3">
                  <c:v>2.4E-2</c:v>
                </c:pt>
                <c:pt idx="4">
                  <c:v>0.02</c:v>
                </c:pt>
                <c:pt idx="5">
                  <c:v>5.0000000000000001E-3</c:v>
                </c:pt>
                <c:pt idx="6">
                  <c:v>1.9E-2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BFD-4AF0-A738-888E5D4831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9221856"/>
        <c:axId val="-2139233824"/>
      </c:barChart>
      <c:catAx>
        <c:axId val="-2139221856"/>
        <c:scaling>
          <c:orientation val="maxMin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-2139233824"/>
        <c:crosses val="autoZero"/>
        <c:auto val="1"/>
        <c:lblAlgn val="ctr"/>
        <c:lblOffset val="100"/>
        <c:noMultiLvlLbl val="0"/>
      </c:catAx>
      <c:valAx>
        <c:axId val="-2139233824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one"/>
        <c:crossAx val="-213922185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solidFill>
        <a:sysClr val="window" lastClr="FFFFFF">
          <a:lumMod val="85000"/>
        </a:sysClr>
      </a:solidFill>
    </a:ln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sz="1200" b="0"/>
            </a:pPr>
            <a:r>
              <a:rPr lang="sr-Latn-ME" sz="1200" b="0" dirty="0"/>
              <a:t>Ukupno uzevši, kakvo je Vaše mišljenje o </a:t>
            </a:r>
            <a:r>
              <a:rPr lang="en-US" sz="1200" b="0" dirty="0" err="1"/>
              <a:t>transparentnosti</a:t>
            </a:r>
            <a:r>
              <a:rPr lang="en-US" sz="1200" b="0" dirty="0"/>
              <a:t> </a:t>
            </a:r>
            <a:r>
              <a:rPr lang="en-US" sz="1200" b="0" dirty="0" err="1"/>
              <a:t>rada</a:t>
            </a:r>
            <a:r>
              <a:rPr lang="en-US" sz="1200" b="0" dirty="0"/>
              <a:t> </a:t>
            </a:r>
            <a:r>
              <a:rPr lang="en-US" sz="1200" b="0" dirty="0" err="1"/>
              <a:t>Agencije</a:t>
            </a:r>
            <a:r>
              <a:rPr lang="en-US" sz="1200" b="0" dirty="0"/>
              <a:t> </a:t>
            </a:r>
            <a:r>
              <a:rPr lang="sr-Latn-ME" sz="1200" b="0" dirty="0"/>
              <a:t> danas u poređenju sa tim kakvo je bilo prije godinu dana?</a:t>
            </a:r>
            <a:endParaRPr lang="en-US" sz="1200" b="0" dirty="0"/>
          </a:p>
        </c:rich>
      </c:tx>
      <c:layout>
        <c:manualLayout>
          <c:xMode val="edge"/>
          <c:yMode val="edge"/>
          <c:x val="2.7970592622078832E-2"/>
          <c:y val="2.282095689579315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25757828399792271"/>
          <c:w val="0.9556548784003156"/>
          <c:h val="0.519384114418852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DCE-4E9C-B679-43958DBC1EF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DCE-4E9C-B679-43958DBC1EF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DCE-4E9C-B679-43958DBC1EF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DCE-4E9C-B679-43958DBC1EF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DCE-4E9C-B679-43958DBC1EF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ASK19.xlsx]A12'!$A$3:$A$8</c:f>
              <c:strCache>
                <c:ptCount val="6"/>
                <c:pt idx="0">
                  <c:v>Značajno je porasla</c:v>
                </c:pt>
                <c:pt idx="1">
                  <c:v>Djelimično je porasla</c:v>
                </c:pt>
                <c:pt idx="2">
                  <c:v>Ostala je na istom nivou</c:v>
                </c:pt>
                <c:pt idx="3">
                  <c:v>Djelimično je smanjena</c:v>
                </c:pt>
                <c:pt idx="4">
                  <c:v>Značajno je smanjena</c:v>
                </c:pt>
                <c:pt idx="5">
                  <c:v>Ne znam/bez odgovora</c:v>
                </c:pt>
              </c:strCache>
            </c:strRef>
          </c:cat>
          <c:val>
            <c:numRef>
              <c:f>'[Grafici ASK19.xlsx]A12'!$B$3:$B$8</c:f>
              <c:numCache>
                <c:formatCode>0.0%</c:formatCode>
                <c:ptCount val="6"/>
                <c:pt idx="0">
                  <c:v>4.2000000000000003E-2</c:v>
                </c:pt>
                <c:pt idx="1">
                  <c:v>0.223</c:v>
                </c:pt>
                <c:pt idx="2">
                  <c:v>0.39800000000000002</c:v>
                </c:pt>
                <c:pt idx="3">
                  <c:v>6.6000000000000003E-2</c:v>
                </c:pt>
                <c:pt idx="4">
                  <c:v>3.3000000000000002E-2</c:v>
                </c:pt>
                <c:pt idx="5">
                  <c:v>0.23699999999999999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DCE-4E9C-B679-43958DBC1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139226208"/>
        <c:axId val="-2139225664"/>
      </c:barChart>
      <c:catAx>
        <c:axId val="-213922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9225664"/>
        <c:crosses val="autoZero"/>
        <c:auto val="1"/>
        <c:lblAlgn val="ctr"/>
        <c:lblOffset val="100"/>
        <c:noMultiLvlLbl val="0"/>
      </c:catAx>
      <c:valAx>
        <c:axId val="-2139225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139226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b="0"/>
            </a:pPr>
            <a:r>
              <a:rPr lang="sr-Latn-ME" sz="1400" b="0" dirty="0">
                <a:solidFill>
                  <a:srgbClr val="01665E"/>
                </a:solidFill>
              </a:rPr>
              <a:t>Traženje mita </a:t>
            </a:r>
          </a:p>
          <a:p>
            <a:pPr algn="l">
              <a:defRPr b="0"/>
            </a:pPr>
            <a:r>
              <a:rPr lang="en-US" sz="1200" b="0" dirty="0"/>
              <a:t>Da li </a:t>
            </a:r>
            <a:r>
              <a:rPr lang="en-US" sz="1200" b="0" dirty="0" err="1"/>
              <a:t>ste</a:t>
            </a:r>
            <a:r>
              <a:rPr lang="en-US" sz="1200" b="0" dirty="0"/>
              <a:t> </a:t>
            </a:r>
            <a:r>
              <a:rPr lang="en-US" sz="1200" b="0" dirty="0" err="1"/>
              <a:t>nekada</a:t>
            </a:r>
            <a:r>
              <a:rPr lang="en-US" sz="1200" b="0" dirty="0"/>
              <a:t> </a:t>
            </a:r>
            <a:r>
              <a:rPr lang="en-US" sz="1200" b="0" dirty="0" err="1"/>
              <a:t>prilikom</a:t>
            </a:r>
            <a:r>
              <a:rPr lang="en-US" sz="1200" b="0" dirty="0"/>
              <a:t> </a:t>
            </a:r>
            <a:r>
              <a:rPr lang="en-US" sz="1200" b="0" dirty="0" err="1"/>
              <a:t>ostvarivanja</a:t>
            </a:r>
            <a:r>
              <a:rPr lang="en-US" sz="1200" b="0" dirty="0"/>
              <a:t> </a:t>
            </a:r>
            <a:r>
              <a:rPr lang="en-US" sz="1200" b="0" dirty="0" err="1"/>
              <a:t>svojih</a:t>
            </a:r>
            <a:r>
              <a:rPr lang="en-US" sz="1200" b="0" dirty="0"/>
              <a:t> </a:t>
            </a:r>
            <a:r>
              <a:rPr lang="en-US" sz="1200" b="0" dirty="0" err="1"/>
              <a:t>prava</a:t>
            </a:r>
            <a:r>
              <a:rPr lang="en-US" sz="1200" b="0" dirty="0"/>
              <a:t> </a:t>
            </a:r>
            <a:r>
              <a:rPr lang="en-US" sz="1200" b="0" dirty="0" err="1"/>
              <a:t>kod</a:t>
            </a:r>
            <a:r>
              <a:rPr lang="en-US" sz="1200" b="0" dirty="0"/>
              <a:t> </a:t>
            </a:r>
            <a:r>
              <a:rPr lang="en-US" sz="1200" b="0" dirty="0" err="1"/>
              <a:t>državnih</a:t>
            </a:r>
            <a:r>
              <a:rPr lang="en-US" sz="1200" b="0" dirty="0"/>
              <a:t> </a:t>
            </a:r>
            <a:r>
              <a:rPr lang="en-US" sz="1200" b="0" dirty="0" err="1"/>
              <a:t>ili</a:t>
            </a:r>
            <a:r>
              <a:rPr lang="en-US" sz="1200" b="0" dirty="0"/>
              <a:t> organa </a:t>
            </a:r>
            <a:r>
              <a:rPr lang="en-US" sz="1200" b="0" dirty="0" err="1"/>
              <a:t>lokalne</a:t>
            </a:r>
            <a:r>
              <a:rPr lang="en-US" sz="1200" b="0" dirty="0"/>
              <a:t> </a:t>
            </a:r>
            <a:r>
              <a:rPr lang="en-US" sz="1200" b="0" dirty="0" err="1"/>
              <a:t>samouprave</a:t>
            </a:r>
            <a:r>
              <a:rPr lang="en-US" sz="1200" b="0" dirty="0"/>
              <a:t> </a:t>
            </a:r>
            <a:r>
              <a:rPr lang="en-US" sz="1200" b="0" dirty="0" err="1"/>
              <a:t>bili</a:t>
            </a:r>
            <a:r>
              <a:rPr lang="en-US" sz="1200" b="0" dirty="0"/>
              <a:t> </a:t>
            </a:r>
            <a:r>
              <a:rPr lang="en-US" sz="1200" b="0" dirty="0" err="1"/>
              <a:t>uslovljeni</a:t>
            </a:r>
            <a:r>
              <a:rPr lang="en-US" sz="1200" b="0" dirty="0"/>
              <a:t> od </a:t>
            </a:r>
            <a:r>
              <a:rPr lang="en-US" sz="1200" b="0" dirty="0" err="1"/>
              <a:t>bilo</a:t>
            </a:r>
            <a:r>
              <a:rPr lang="en-US" sz="1200" b="0" dirty="0"/>
              <a:t> </a:t>
            </a:r>
            <a:r>
              <a:rPr lang="en-US" sz="1200" b="0" dirty="0" err="1"/>
              <a:t>kog</a:t>
            </a:r>
            <a:r>
              <a:rPr lang="en-US" sz="1200" b="0" dirty="0"/>
              <a:t> </a:t>
            </a:r>
            <a:r>
              <a:rPr lang="en-US" sz="1200" b="0" dirty="0" err="1"/>
              <a:t>službenika</a:t>
            </a:r>
            <a:r>
              <a:rPr lang="en-US" sz="1200" b="0" dirty="0"/>
              <a:t> </a:t>
            </a:r>
            <a:r>
              <a:rPr lang="en-US" sz="1200" b="0" dirty="0" err="1"/>
              <a:t>zahtjevom</a:t>
            </a:r>
            <a:r>
              <a:rPr lang="en-US" sz="1200" b="0" dirty="0"/>
              <a:t> </a:t>
            </a:r>
            <a:r>
              <a:rPr lang="en-US" sz="1200" b="0" dirty="0" err="1"/>
              <a:t>za</a:t>
            </a:r>
            <a:r>
              <a:rPr lang="en-US" sz="1200" b="0" dirty="0"/>
              <a:t> </a:t>
            </a:r>
            <a:r>
              <a:rPr lang="en-US" sz="1200" b="0" dirty="0" err="1"/>
              <a:t>davanjem</a:t>
            </a:r>
            <a:r>
              <a:rPr lang="en-US" sz="1200" b="0" dirty="0"/>
              <a:t> </a:t>
            </a:r>
            <a:r>
              <a:rPr lang="en-US" sz="1200" b="0" dirty="0" err="1"/>
              <a:t>poklona</a:t>
            </a:r>
            <a:r>
              <a:rPr lang="en-US" sz="1200" b="0" dirty="0"/>
              <a:t>/</a:t>
            </a:r>
            <a:r>
              <a:rPr lang="en-US" sz="1200" b="0" dirty="0" err="1"/>
              <a:t>novca</a:t>
            </a:r>
            <a:r>
              <a:rPr lang="en-US" sz="1200" b="0" dirty="0"/>
              <a:t>?  </a:t>
            </a:r>
          </a:p>
        </c:rich>
      </c:tx>
      <c:layout>
        <c:manualLayout>
          <c:xMode val="edge"/>
          <c:yMode val="edge"/>
          <c:x val="2.1493361123977183E-3"/>
          <c:y val="2.842231893678183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24642317061360711"/>
          <c:w val="0.9556548784003156"/>
          <c:h val="0.5305394110504398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8DD3C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91-412F-8E95-2C81E9882053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391-412F-8E95-2C81E988205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391-412F-8E95-2C81E9882053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391-412F-8E95-2C81E988205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391-412F-8E95-2C81E988205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391-412F-8E95-2C81E9882053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391-412F-8E95-2C81E9882053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391-412F-8E95-2C81E988205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ASK19.xlsx]A13'!$A$4:$A$7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'[Grafici ASK19.xlsx]A13'!$B$4:$B$7</c:f>
              <c:numCache>
                <c:formatCode>0.0%</c:formatCode>
                <c:ptCount val="4"/>
                <c:pt idx="0">
                  <c:v>2.5000000000000001E-2</c:v>
                </c:pt>
                <c:pt idx="1">
                  <c:v>0.12</c:v>
                </c:pt>
                <c:pt idx="2">
                  <c:v>0.754</c:v>
                </c:pt>
                <c:pt idx="3">
                  <c:v>0.10100000000000001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391-412F-8E95-2C81E98820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139231104"/>
        <c:axId val="-2139235456"/>
      </c:barChart>
      <c:catAx>
        <c:axId val="-213923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9235456"/>
        <c:crosses val="autoZero"/>
        <c:auto val="1"/>
        <c:lblAlgn val="ctr"/>
        <c:lblOffset val="100"/>
        <c:noMultiLvlLbl val="0"/>
      </c:catAx>
      <c:valAx>
        <c:axId val="-2139235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139231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sz="1200" b="0"/>
            </a:pPr>
            <a:r>
              <a:rPr lang="sr-Latn-ME" sz="1400" b="0" dirty="0">
                <a:solidFill>
                  <a:srgbClr val="01665E"/>
                </a:solidFill>
              </a:rPr>
              <a:t>Davanje mita </a:t>
            </a:r>
            <a:r>
              <a:rPr lang="sr-Latn-ME" sz="1200" b="0" dirty="0"/>
              <a:t/>
            </a:r>
            <a:br>
              <a:rPr lang="sr-Latn-ME" sz="1200" b="0" dirty="0"/>
            </a:br>
            <a:r>
              <a:rPr lang="sr-Latn-ME" sz="1200" b="0" dirty="0"/>
              <a:t>Da li ste Vi nekada ponudili neku vrstu poklona/novca kako biste ostvarili pravo koje Vam po zakonu pripada (skratili određene procedure ili ubrzali postupke na koje se inače čeka ili obezbijedili bolji kvalitet tražene usluge)?  </a:t>
            </a:r>
            <a:endParaRPr lang="en-US" sz="1200" b="0" dirty="0"/>
          </a:p>
        </c:rich>
      </c:tx>
      <c:layout>
        <c:manualLayout>
          <c:xMode val="edge"/>
          <c:yMode val="edge"/>
          <c:x val="1.1953257681025165E-2"/>
          <c:y val="8.2275842510970178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25757828399792271"/>
          <c:w val="0.9556548784003156"/>
          <c:h val="0.519384114418852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469-46BA-984E-825EF7E842D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469-46BA-984E-825EF7E842DF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469-46BA-984E-825EF7E842DF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469-46BA-984E-825EF7E842DF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469-46BA-984E-825EF7E842D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ASK19.xlsx]A14'!$A$3:$A$6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'[Grafici ASK19.xlsx]A14'!$B$3:$B$6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469-46BA-984E-825EF7E842DF}"/>
            </c:ext>
          </c:extLst>
        </c:ser>
        <c:ser>
          <c:idx val="1"/>
          <c:order val="1"/>
          <c:spPr>
            <a:solidFill>
              <a:srgbClr val="01665E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8DD3C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469-46BA-984E-825EF7E842DF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469-46BA-984E-825EF7E842D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469-46BA-984E-825EF7E842DF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'[Grafici ASK19.xlsx]A14'!$A$3:$A$6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'[Grafici ASK19.xlsx]A14'!$C$3:$C$6</c:f>
              <c:numCache>
                <c:formatCode>0.0%</c:formatCode>
                <c:ptCount val="4"/>
                <c:pt idx="0">
                  <c:v>2.1999999999999999E-2</c:v>
                </c:pt>
                <c:pt idx="1">
                  <c:v>0.121</c:v>
                </c:pt>
                <c:pt idx="2">
                  <c:v>0.76600000000000001</c:v>
                </c:pt>
                <c:pt idx="3">
                  <c:v>9.0999999999999998E-2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469-46BA-984E-825EF7E84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139224576"/>
        <c:axId val="-2139224032"/>
      </c:barChart>
      <c:catAx>
        <c:axId val="-213922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139224032"/>
        <c:crosses val="autoZero"/>
        <c:auto val="1"/>
        <c:lblAlgn val="ctr"/>
        <c:lblOffset val="100"/>
        <c:noMultiLvlLbl val="0"/>
      </c:catAx>
      <c:valAx>
        <c:axId val="-21392240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one"/>
        <c:crossAx val="-213922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 algn="l">
              <a:defRPr sz="1400" b="0">
                <a:solidFill>
                  <a:srgbClr val="01665E"/>
                </a:solidFill>
              </a:defRPr>
            </a:pPr>
            <a:r>
              <a:rPr lang="sr-Latn-ME" sz="1400" b="0" dirty="0">
                <a:solidFill>
                  <a:srgbClr val="01665E"/>
                </a:solidFill>
              </a:rPr>
              <a:t>Iskustvo drugih: traženje mita</a:t>
            </a:r>
            <a:br>
              <a:rPr lang="sr-Latn-ME" sz="1400" b="0" dirty="0">
                <a:solidFill>
                  <a:srgbClr val="01665E"/>
                </a:solidFill>
              </a:rPr>
            </a:br>
            <a:endParaRPr lang="sr-Latn-ME" sz="1400" b="0" dirty="0">
              <a:solidFill>
                <a:srgbClr val="01665E"/>
              </a:solidFill>
            </a:endParaRPr>
          </a:p>
        </c:rich>
      </c:tx>
      <c:layout>
        <c:manualLayout>
          <c:xMode val="edge"/>
          <c:yMode val="edge"/>
          <c:x val="1.5328091260202015E-2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3265470971638359"/>
          <c:w val="0.9556548784003156"/>
          <c:h val="0.48768906320265343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23-45FF-9DD0-85C82519E954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223-45FF-9DD0-85C82519E954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223-45FF-9DD0-85C82519E954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'[Grafici ASK19.xlsx]A12a'!$A$3:$A$6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'[Grafici ASK19.xlsx]A12a'!$B$3:$B$6</c:f>
              <c:numCache>
                <c:formatCode>0.0%</c:formatCode>
                <c:ptCount val="4"/>
                <c:pt idx="0">
                  <c:v>9.6000000000000002E-2</c:v>
                </c:pt>
                <c:pt idx="1">
                  <c:v>0.34300000000000003</c:v>
                </c:pt>
                <c:pt idx="2">
                  <c:v>0.44500000000000001</c:v>
                </c:pt>
                <c:pt idx="3">
                  <c:v>0.11600000000000001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223-45FF-9DD0-85C82519E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139229472"/>
        <c:axId val="-55004624"/>
      </c:barChart>
      <c:catAx>
        <c:axId val="-213922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55004624"/>
        <c:crosses val="autoZero"/>
        <c:auto val="1"/>
        <c:lblAlgn val="ctr"/>
        <c:lblOffset val="100"/>
        <c:noMultiLvlLbl val="0"/>
      </c:catAx>
      <c:valAx>
        <c:axId val="-550046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13922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r">
              <a:defRPr sz="1400" b="0">
                <a:solidFill>
                  <a:srgbClr val="01665E"/>
                </a:solidFill>
              </a:defRPr>
            </a:pPr>
            <a:r>
              <a:rPr lang="sr-Latn-ME" sz="1400" b="0">
                <a:solidFill>
                  <a:srgbClr val="01665E"/>
                </a:solidFill>
              </a:rPr>
              <a:t>Iskustvo drugih: davanje mita</a:t>
            </a:r>
          </a:p>
        </c:rich>
      </c:tx>
      <c:layout>
        <c:manualLayout>
          <c:xMode val="edge"/>
          <c:yMode val="edge"/>
          <c:x val="1.2021327494169908E-2"/>
          <c:y val="2.2595792875312937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1.9267822736030827E-2"/>
          <c:y val="0.3578872408724334"/>
          <c:w val="0.9556548784003156"/>
          <c:h val="0.49657007954338755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52-4975-AB00-C336F7792BD6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552-4975-AB00-C336F7792BD6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552-4975-AB00-C336F7792BD6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'[Grafici ASK19.xlsx]A12b'!$A$3:$A$6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'[Grafici ASK19.xlsx]A12b'!$B$3:$B$6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552-4975-AB00-C336F7792BD6}"/>
            </c:ext>
          </c:extLst>
        </c:ser>
        <c:ser>
          <c:idx val="0"/>
          <c:order val="1"/>
          <c:spPr>
            <a:solidFill>
              <a:srgbClr val="01665E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8DD3C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B552-4975-AB00-C336F7792BD6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B552-4975-AB00-C336F7792BD6}"/>
              </c:ext>
            </c:extLst>
          </c:dPt>
          <c:dPt>
            <c:idx val="3"/>
            <c:invertIfNegative val="0"/>
            <c:bubble3D val="0"/>
            <c:spPr>
              <a:solidFill>
                <a:srgbClr val="FFBD47">
                  <a:lumMod val="40000"/>
                  <a:lumOff val="60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B552-4975-AB00-C336F7792BD6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'[Grafici ASK19.xlsx]A12b'!$A$3:$A$6</c:f>
              <c:strCache>
                <c:ptCount val="4"/>
                <c:pt idx="0">
                  <c:v>Da, veoma često </c:v>
                </c:pt>
                <c:pt idx="1">
                  <c:v>Da, ponekad</c:v>
                </c:pt>
                <c:pt idx="2">
                  <c:v>Ne, nikada</c:v>
                </c:pt>
                <c:pt idx="3">
                  <c:v>Ne želi da odgovori </c:v>
                </c:pt>
              </c:strCache>
            </c:strRef>
          </c:cat>
          <c:val>
            <c:numRef>
              <c:f>'[Grafici ASK19.xlsx]A12b'!$C$3:$C$6</c:f>
              <c:numCache>
                <c:formatCode>0.0%</c:formatCode>
                <c:ptCount val="4"/>
                <c:pt idx="0">
                  <c:v>8.6999999999999994E-2</c:v>
                </c:pt>
                <c:pt idx="1">
                  <c:v>0.36</c:v>
                </c:pt>
                <c:pt idx="2">
                  <c:v>0.442</c:v>
                </c:pt>
                <c:pt idx="3">
                  <c:v>0.111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B552-4975-AB00-C336F7792B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55009520"/>
        <c:axId val="-55008976"/>
      </c:barChart>
      <c:catAx>
        <c:axId val="-5500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55008976"/>
        <c:crosses val="autoZero"/>
        <c:auto val="1"/>
        <c:lblAlgn val="ctr"/>
        <c:lblOffset val="100"/>
        <c:noMultiLvlLbl val="0"/>
      </c:catAx>
      <c:valAx>
        <c:axId val="-550089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one"/>
        <c:crossAx val="-5500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Text" lastClr="000000">
          <a:lumMod val="15000"/>
          <a:lumOff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3016664004988436"/>
          <c:y val="2.3126220027035363E-2"/>
          <c:w val="0.55280755664137871"/>
          <c:h val="0.828269603510460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'[Grafici ASK19.xlsx]A12c'!$B$2</c:f>
              <c:strCache>
                <c:ptCount val="1"/>
                <c:pt idx="0">
                  <c:v>Uvijek je u redu </c:v>
                </c:pt>
              </c:strCache>
            </c:strRef>
          </c:tx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ASK19.xlsx]A12c'!$B$3:$B$5</c:f>
              <c:numCache>
                <c:formatCode>0.0%</c:formatCode>
                <c:ptCount val="3"/>
                <c:pt idx="0">
                  <c:v>0.02</c:v>
                </c:pt>
                <c:pt idx="1">
                  <c:v>2.1999999999999999E-2</c:v>
                </c:pt>
                <c:pt idx="2">
                  <c:v>0.02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B39-46C4-A427-C323B227A8D6}"/>
            </c:ext>
          </c:extLst>
        </c:ser>
        <c:ser>
          <c:idx val="1"/>
          <c:order val="1"/>
          <c:tx>
            <c:strRef>
              <c:f>'[Grafici ASK19.xlsx]A12c'!$C$2</c:f>
              <c:strCache>
                <c:ptCount val="1"/>
                <c:pt idx="0">
                  <c:v>Ponekad je u redu </c:v>
                </c:pt>
              </c:strCache>
            </c:strRef>
          </c:tx>
          <c:spPr>
            <a:solidFill>
              <a:srgbClr val="5AB4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ASK19.xlsx]A12c'!$C$3:$C$5</c:f>
              <c:numCache>
                <c:formatCode>0.0%</c:formatCode>
                <c:ptCount val="3"/>
                <c:pt idx="0">
                  <c:v>6.7000000000000004E-2</c:v>
                </c:pt>
                <c:pt idx="1">
                  <c:v>9.4E-2</c:v>
                </c:pt>
                <c:pt idx="2">
                  <c:v>0.11600000000000001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B39-46C4-A427-C323B227A8D6}"/>
            </c:ext>
          </c:extLst>
        </c:ser>
        <c:ser>
          <c:idx val="2"/>
          <c:order val="2"/>
          <c:tx>
            <c:strRef>
              <c:f>'[Grafici ASK19.xlsx]A12c'!$D$2</c:f>
              <c:strCache>
                <c:ptCount val="1"/>
                <c:pt idx="0">
                  <c:v>Nikad nije u redu </c:v>
                </c:pt>
              </c:strCache>
            </c:strRef>
          </c:tx>
          <c:spPr>
            <a:solidFill>
              <a:srgbClr val="D8B36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ASK19.xlsx]A12c'!$D$3:$D$5</c:f>
              <c:numCache>
                <c:formatCode>0.0%</c:formatCode>
                <c:ptCount val="3"/>
                <c:pt idx="0">
                  <c:v>0.88900000000000001</c:v>
                </c:pt>
                <c:pt idx="1">
                  <c:v>0.86499999999999999</c:v>
                </c:pt>
                <c:pt idx="2">
                  <c:v>0.83699999999999997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B39-46C4-A427-C323B227A8D6}"/>
            </c:ext>
          </c:extLst>
        </c:ser>
        <c:ser>
          <c:idx val="3"/>
          <c:order val="3"/>
          <c:tx>
            <c:strRef>
              <c:f>'[Grafici ASK19.xlsx]A12c'!$E$2</c:f>
              <c:strCache>
                <c:ptCount val="1"/>
                <c:pt idx="0">
                  <c:v>Ne znam </c:v>
                </c:pt>
              </c:strCache>
            </c:strRef>
          </c:tx>
          <c:spPr>
            <a:solidFill>
              <a:sysClr val="window" lastClr="FFFFFF">
                <a:lumMod val="85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ASK19.xlsx]A12c'!$A$3:$A$5</c:f>
              <c:strCache>
                <c:ptCount val="3"/>
                <c:pt idx="0">
                  <c:v>Dati novac službeniku u javnom sektoru kako bi se ostvarila neka prava koja vam zakonom pripadaju</c:v>
                </c:pt>
                <c:pt idx="1">
                  <c:v>Dati poklon službeniku u javnom sektoru kako bi se ostvarila neka prava koja vam zakonom pripadaju</c:v>
                </c:pt>
                <c:pt idx="2">
                  <c:v>Učinite uslugu službeniku u javnom sektoru kako bi se ostvarila neka prava koja vam zakonom pripadaju</c:v>
                </c:pt>
              </c:strCache>
            </c:strRef>
          </c:cat>
          <c:val>
            <c:numRef>
              <c:f>'[Grafici ASK19.xlsx]A12c'!$E$3:$E$5</c:f>
              <c:numCache>
                <c:formatCode>0.0%</c:formatCode>
                <c:ptCount val="3"/>
                <c:pt idx="0">
                  <c:v>2.4E-2</c:v>
                </c:pt>
                <c:pt idx="1">
                  <c:v>1.9E-2</c:v>
                </c:pt>
                <c:pt idx="2">
                  <c:v>2.7E-2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B39-46C4-A427-C323B227A8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62411488"/>
        <c:axId val="-62410400"/>
      </c:barChart>
      <c:catAx>
        <c:axId val="-624114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62410400"/>
        <c:crosses val="autoZero"/>
        <c:auto val="1"/>
        <c:lblAlgn val="ctr"/>
        <c:lblOffset val="100"/>
        <c:noMultiLvlLbl val="0"/>
      </c:catAx>
      <c:valAx>
        <c:axId val="-6241040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6241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6384734892657849E-2"/>
          <c:y val="0.88678211874817758"/>
          <c:w val="0.8289588805065109"/>
          <c:h val="7.7028619925503319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ysClr val="windowText" lastClr="000000">
          <a:lumMod val="15000"/>
          <a:lumOff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014004561105459"/>
          <c:y val="2.8946766641761584E-2"/>
          <c:w val="0.64006479859865562"/>
          <c:h val="0.904585244061432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'A15'!$B$2</c:f>
              <c:strCache>
                <c:ptCount val="1"/>
                <c:pt idx="0">
                  <c:v>Prvi odgovor</c:v>
                </c:pt>
              </c:strCache>
            </c:strRef>
          </c:tx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ADE-41C7-97B4-986B58EBFA05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0A9-4563-B286-A3A95CC6A02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'A15'!$A$3:$A$15</c:f>
              <c:strCache>
                <c:ptCount val="13"/>
                <c:pt idx="0">
                  <c:v>Zdravstvo </c:v>
                </c:pt>
                <c:pt idx="1">
                  <c:v>Inspekcije</c:v>
                </c:pt>
                <c:pt idx="2">
                  <c:v>Državna uprava</c:v>
                </c:pt>
                <c:pt idx="3">
                  <c:v>Sudstvo</c:v>
                </c:pt>
                <c:pt idx="4">
                  <c:v>Opštinske službe </c:v>
                </c:pt>
                <c:pt idx="5">
                  <c:v>Carina</c:v>
                </c:pt>
                <c:pt idx="6">
                  <c:v>Policija</c:v>
                </c:pt>
                <c:pt idx="7">
                  <c:v>Politika/političke partije </c:v>
                </c:pt>
                <c:pt idx="8">
                  <c:v>Obrazovanje</c:v>
                </c:pt>
                <c:pt idx="9">
                  <c:v>Mediji </c:v>
                </c:pt>
                <c:pt idx="10">
                  <c:v>Sport </c:v>
                </c:pt>
                <c:pt idx="11">
                  <c:v>Kultura</c:v>
                </c:pt>
                <c:pt idx="12">
                  <c:v>Ne znam/bez odgovora</c:v>
                </c:pt>
              </c:strCache>
            </c:strRef>
          </c:cat>
          <c:val>
            <c:numRef>
              <c:f>'A15'!$B$3:$B$15</c:f>
              <c:numCache>
                <c:formatCode>0.0%</c:formatCode>
                <c:ptCount val="13"/>
                <c:pt idx="0">
                  <c:v>0.26100000000000001</c:v>
                </c:pt>
                <c:pt idx="1">
                  <c:v>0.17599999999999999</c:v>
                </c:pt>
                <c:pt idx="2">
                  <c:v>0.124</c:v>
                </c:pt>
                <c:pt idx="3">
                  <c:v>0.10100000000000001</c:v>
                </c:pt>
                <c:pt idx="4">
                  <c:v>6.8000000000000005E-2</c:v>
                </c:pt>
                <c:pt idx="5">
                  <c:v>5.5E-2</c:v>
                </c:pt>
                <c:pt idx="6">
                  <c:v>5.1999999999999998E-2</c:v>
                </c:pt>
                <c:pt idx="7">
                  <c:v>5.0999999999999997E-2</c:v>
                </c:pt>
                <c:pt idx="8">
                  <c:v>1.7000000000000001E-2</c:v>
                </c:pt>
                <c:pt idx="9">
                  <c:v>1.4999999999999999E-2</c:v>
                </c:pt>
                <c:pt idx="10">
                  <c:v>3.0000000000000001E-3</c:v>
                </c:pt>
                <c:pt idx="11">
                  <c:v>2E-3</c:v>
                </c:pt>
                <c:pt idx="12">
                  <c:v>7.3999999999999996E-2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0A9-4563-B286-A3A95CC6A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50554608"/>
        <c:axId val="-2040952880"/>
      </c:barChart>
      <c:catAx>
        <c:axId val="-25055460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52880"/>
        <c:crosses val="autoZero"/>
        <c:auto val="1"/>
        <c:lblAlgn val="ctr"/>
        <c:lblOffset val="100"/>
        <c:noMultiLvlLbl val="0"/>
      </c:catAx>
      <c:valAx>
        <c:axId val="-204095288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50554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Text" lastClr="000000">
          <a:lumMod val="15000"/>
          <a:lumOff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678275493920066"/>
          <c:y val="9.8766473269788657E-2"/>
          <c:w val="0.44852451137536492"/>
          <c:h val="0.8347655400773303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F99-4B1C-81A4-A7A565EAF64B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ED8-41FB-87BD-660ACF85541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ASK19.xlsx]A16'!$A$13:$A$20</c:f>
              <c:strCache>
                <c:ptCount val="8"/>
                <c:pt idx="0">
                  <c:v>Nedostatak građanske svijesti i odgovornosti o štetnosti korupcije</c:v>
                </c:pt>
                <c:pt idx="1">
                  <c:v>Niska primanja službenika u državnim/opštinskim službama</c:v>
                </c:pt>
                <c:pt idx="2">
                  <c:v>Nepotizam kao oblik korupcije (favorizovanje rođaka i/ili prijatelja)</c:v>
                </c:pt>
                <c:pt idx="3">
                  <c:v>Neefikasnost organa zaduženih za borbu protiv korupcije</c:v>
                </c:pt>
                <c:pt idx="4">
                  <c:v>Nedostatak preventivnih mjera i edukativnih kampanja</c:v>
                </c:pt>
                <c:pt idx="5">
                  <c:v> Duge i komplikovane administrativne procedure</c:v>
                </c:pt>
                <c:pt idx="6">
                  <c:v>Nešto drugo, navesti</c:v>
                </c:pt>
                <c:pt idx="7">
                  <c:v>Ne znam/bez odgovora </c:v>
                </c:pt>
              </c:strCache>
            </c:strRef>
          </c:cat>
          <c:val>
            <c:numRef>
              <c:f>'[Grafici ASK19.xlsx]A16'!$B$13:$B$20</c:f>
              <c:numCache>
                <c:formatCode>0.0%</c:formatCode>
                <c:ptCount val="8"/>
                <c:pt idx="0">
                  <c:v>0.36899999999999999</c:v>
                </c:pt>
                <c:pt idx="1">
                  <c:v>0.312</c:v>
                </c:pt>
                <c:pt idx="2">
                  <c:v>0.25700000000000001</c:v>
                </c:pt>
                <c:pt idx="3">
                  <c:v>0.24099999999999999</c:v>
                </c:pt>
                <c:pt idx="4">
                  <c:v>0.22800000000000001</c:v>
                </c:pt>
                <c:pt idx="5">
                  <c:v>0.17100000000000001</c:v>
                </c:pt>
                <c:pt idx="6">
                  <c:v>1.2E-2</c:v>
                </c:pt>
                <c:pt idx="7">
                  <c:v>7.1999999999999995E-2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D8-41FB-87BD-660ACF855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040954512"/>
        <c:axId val="-2040960496"/>
      </c:barChart>
      <c:catAx>
        <c:axId val="-20409545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 algn="just">
              <a:defRPr/>
            </a:pPr>
            <a:endParaRPr lang="en-US"/>
          </a:p>
        </c:txPr>
        <c:crossAx val="-2040960496"/>
        <c:crosses val="autoZero"/>
        <c:auto val="1"/>
        <c:lblAlgn val="ctr"/>
        <c:lblOffset val="100"/>
        <c:noMultiLvlLbl val="0"/>
      </c:catAx>
      <c:valAx>
        <c:axId val="-204096049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8427968728393169E-2"/>
          <c:w val="0.9556548784003156"/>
          <c:h val="0.718534263946466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AB2-4405-A171-A66CA5B84AF1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AB2-4405-A171-A66CA5B84AF1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AB2-4405-A171-A66CA5B84AF1}"/>
              </c:ext>
            </c:extLst>
          </c:dPt>
          <c:dPt>
            <c:idx val="4"/>
            <c:invertIfNegative val="0"/>
            <c:bubble3D val="0"/>
            <c:spPr>
              <a:solidFill>
                <a:srgbClr val="D8B36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AB2-4405-A171-A66CA5B84AF1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AB2-4405-A171-A66CA5B84AF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ASK19.xlsx]A17'!$A$5:$A$10</c:f>
              <c:strCache>
                <c:ptCount val="6"/>
                <c:pt idx="0">
                  <c:v>Značajno je smanjena</c:v>
                </c:pt>
                <c:pt idx="1">
                  <c:v>Djelimično je smanjena</c:v>
                </c:pt>
                <c:pt idx="2">
                  <c:v>Ostala je na istom nivou</c:v>
                </c:pt>
                <c:pt idx="3">
                  <c:v>Djelimično je porasla</c:v>
                </c:pt>
                <c:pt idx="4">
                  <c:v>Značajno je porasla</c:v>
                </c:pt>
                <c:pt idx="5">
                  <c:v>Ne znam/bez odgovora</c:v>
                </c:pt>
              </c:strCache>
            </c:strRef>
          </c:cat>
          <c:val>
            <c:numRef>
              <c:f>'[Grafici ASK19.xlsx]A17'!$B$5:$B$10</c:f>
              <c:numCache>
                <c:formatCode>0.0%</c:formatCode>
                <c:ptCount val="6"/>
                <c:pt idx="0">
                  <c:v>3.3000000000000002E-2</c:v>
                </c:pt>
                <c:pt idx="1">
                  <c:v>0.22500000000000001</c:v>
                </c:pt>
                <c:pt idx="2">
                  <c:v>0.46200000000000002</c:v>
                </c:pt>
                <c:pt idx="3">
                  <c:v>0.113</c:v>
                </c:pt>
                <c:pt idx="4">
                  <c:v>4.7E-2</c:v>
                </c:pt>
                <c:pt idx="5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040965392"/>
        <c:axId val="-2040961040"/>
      </c:barChart>
      <c:catAx>
        <c:axId val="-204096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61040"/>
        <c:crosses val="autoZero"/>
        <c:auto val="1"/>
        <c:lblAlgn val="ctr"/>
        <c:lblOffset val="100"/>
        <c:noMultiLvlLbl val="0"/>
      </c:catAx>
      <c:valAx>
        <c:axId val="-20409610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6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2759067767131525E-2"/>
          <c:w val="0.9556548784003156"/>
          <c:h val="0.724203269772001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8427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CF3-486D-AC68-7A9A7041D866}"/>
              </c:ext>
            </c:extLst>
          </c:dPt>
          <c:dPt>
            <c:idx val="1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CF3-486D-AC68-7A9A7041D866}"/>
              </c:ext>
            </c:extLst>
          </c:dPt>
          <c:dPt>
            <c:idx val="2"/>
            <c:invertIfNegative val="0"/>
            <c:bubble3D val="0"/>
            <c:spPr>
              <a:solidFill>
                <a:srgbClr val="8DD3C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CF3-486D-AC68-7A9A7041D866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DCF3-486D-AC68-7A9A7041D866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DCF3-486D-AC68-7A9A7041D866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DCF3-486D-AC68-7A9A7041D86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ASK19.xlsx]A18'!$A$3:$A$6</c:f>
              <c:strCache>
                <c:ptCount val="4"/>
                <c:pt idx="0">
                  <c:v>Neko drugi </c:v>
                </c:pt>
                <c:pt idx="1">
                  <c:v>Lice koje daje mito </c:v>
                </c:pt>
                <c:pt idx="2">
                  <c:v>Lice koje traži mito </c:v>
                </c:pt>
                <c:pt idx="3">
                  <c:v>Obje strane (lice koje daje i lice koje prima mito) </c:v>
                </c:pt>
              </c:strCache>
            </c:strRef>
          </c:cat>
          <c:val>
            <c:numRef>
              <c:f>'[Grafici ASK19.xlsx]A18'!$B$3:$B$6</c:f>
              <c:numCache>
                <c:formatCode>0.0%</c:formatCode>
                <c:ptCount val="4"/>
                <c:pt idx="0">
                  <c:v>6.0000000000000001E-3</c:v>
                </c:pt>
                <c:pt idx="1">
                  <c:v>4.8000000000000001E-2</c:v>
                </c:pt>
                <c:pt idx="2">
                  <c:v>0.26900000000000002</c:v>
                </c:pt>
                <c:pt idx="3">
                  <c:v>0.67800000000000005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D39-435A-BFB3-0940C18AD9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040964848"/>
        <c:axId val="-2040959952"/>
      </c:barChart>
      <c:catAx>
        <c:axId val="-204096484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59952"/>
        <c:crosses val="autoZero"/>
        <c:auto val="1"/>
        <c:lblAlgn val="ctr"/>
        <c:lblOffset val="100"/>
        <c:noMultiLvlLbl val="0"/>
      </c:catAx>
      <c:valAx>
        <c:axId val="-2040959952"/>
        <c:scaling>
          <c:orientation val="minMax"/>
        </c:scaling>
        <c:delete val="1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64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4.0756807239585857E-2"/>
          <c:w val="0.51662772461031259"/>
          <c:h val="0.892775120901298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177-4107-9FF7-BB5018275DB6}"/>
              </c:ext>
            </c:extLst>
          </c:dPt>
          <c:dPt>
            <c:idx val="1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77-4107-9FF7-BB5018275DB6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177-4107-9FF7-BB5018275DB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'A19, A19-7'!$A$4:$A$9</c:f>
              <c:strCache>
                <c:ptCount val="6"/>
                <c:pt idx="0">
                  <c:v>Agenciji za sprječavanje korupcije, direktni kontakt, putem pošte/telefona/faxa/email-a</c:v>
                </c:pt>
                <c:pt idx="1">
                  <c:v>Upravi policije, direktni kontakt, putem pošte/telefona/faxa/email-a</c:v>
                </c:pt>
                <c:pt idx="2">
                  <c:v>Vrhovnom državnom tužilaštvu</c:v>
                </c:pt>
                <c:pt idx="3">
                  <c:v>Drugim državnim organima</c:v>
                </c:pt>
                <c:pt idx="4">
                  <c:v>Nekom drugom</c:v>
                </c:pt>
                <c:pt idx="5">
                  <c:v>Ne znam, nijesam upoznat/a</c:v>
                </c:pt>
              </c:strCache>
            </c:strRef>
          </c:cat>
          <c:val>
            <c:numRef>
              <c:f>'A19, A19-7'!$B$4:$B$9</c:f>
              <c:numCache>
                <c:formatCode>0.0%</c:formatCode>
                <c:ptCount val="6"/>
                <c:pt idx="0">
                  <c:v>0.45</c:v>
                </c:pt>
                <c:pt idx="1">
                  <c:v>0.42299999999999999</c:v>
                </c:pt>
                <c:pt idx="2">
                  <c:v>0.122</c:v>
                </c:pt>
                <c:pt idx="3">
                  <c:v>2.1999999999999999E-2</c:v>
                </c:pt>
                <c:pt idx="4">
                  <c:v>2.8000000000000001E-2</c:v>
                </c:pt>
                <c:pt idx="5">
                  <c:v>0.217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177-4107-9FF7-BB5018275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040957776"/>
        <c:axId val="-2040958320"/>
      </c:barChart>
      <c:catAx>
        <c:axId val="-20409577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58320"/>
        <c:crosses val="autoZero"/>
        <c:auto val="1"/>
        <c:lblAlgn val="ctr"/>
        <c:lblOffset val="100"/>
        <c:noMultiLvlLbl val="0"/>
      </c:catAx>
      <c:valAx>
        <c:axId val="-2040958320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7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1.8804360230018514E-2"/>
          <c:w val="0.51662772461031259"/>
          <c:h val="0.9525348178358612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4E-45E4-B387-76C64609A464}"/>
              </c:ext>
            </c:extLst>
          </c:dPt>
          <c:dLbls>
            <c:dLbl>
              <c:idx val="4"/>
              <c:layout>
                <c:manualLayout>
                  <c:x val="5.3206473223824128E-3"/>
                  <c:y val="7.21602182736952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E4E-45E4-B387-76C64609A464}"/>
                </c:ext>
                <c:ext xmlns:c15="http://schemas.microsoft.com/office/drawing/2012/chart" uri="{CE6537A1-D6FC-4f65-9D91-7224C49458BB}">
                  <c15:layout>
                    <c:manualLayout>
                      <c:w val="7.8350702389796023E-2"/>
                      <c:h val="2.9453131764381309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'A20'!$A$4:$A$12</c:f>
              <c:strCache>
                <c:ptCount val="9"/>
                <c:pt idx="0">
                  <c:v>Putem TV-a</c:v>
                </c:pt>
                <c:pt idx="1">
                  <c:v>Internet</c:v>
                </c:pt>
                <c:pt idx="2">
                  <c:v>Od drugih ljudi (prijatelja, rođaka itd.)</c:v>
                </c:pt>
                <c:pt idx="3">
                  <c:v>Putem novina </c:v>
                </c:pt>
                <c:pt idx="4">
                  <c:v>Putem radija</c:v>
                </c:pt>
                <c:pt idx="5">
                  <c:v>Preko bilborda/postera</c:v>
                </c:pt>
                <c:pt idx="6">
                  <c:v>Preko štampanog materijala ASK (flajer, pamflet, brošure)</c:v>
                </c:pt>
                <c:pt idx="7">
                  <c:v>Nekim drugim putem </c:v>
                </c:pt>
                <c:pt idx="8">
                  <c:v>Ne znam/bez odgovora</c:v>
                </c:pt>
              </c:strCache>
            </c:strRef>
          </c:cat>
          <c:val>
            <c:numRef>
              <c:f>'A20'!$B$4:$B$12</c:f>
              <c:numCache>
                <c:formatCode>0.0%</c:formatCode>
                <c:ptCount val="9"/>
                <c:pt idx="0">
                  <c:v>0.53</c:v>
                </c:pt>
                <c:pt idx="1">
                  <c:v>0.113</c:v>
                </c:pt>
                <c:pt idx="2">
                  <c:v>5.1999999999999998E-2</c:v>
                </c:pt>
                <c:pt idx="3">
                  <c:v>4.1000000000000002E-2</c:v>
                </c:pt>
                <c:pt idx="4">
                  <c:v>3.9E-2</c:v>
                </c:pt>
                <c:pt idx="5">
                  <c:v>3.7999999999999999E-2</c:v>
                </c:pt>
                <c:pt idx="6">
                  <c:v>3.5000000000000003E-2</c:v>
                </c:pt>
                <c:pt idx="7">
                  <c:v>2.9000000000000001E-2</c:v>
                </c:pt>
                <c:pt idx="8">
                  <c:v>0.122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E4E-45E4-B387-76C64609A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040956144"/>
        <c:axId val="-2040957232"/>
      </c:barChart>
      <c:catAx>
        <c:axId val="-204095614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57232"/>
        <c:crosses val="autoZero"/>
        <c:auto val="1"/>
        <c:lblAlgn val="ctr"/>
        <c:lblOffset val="100"/>
        <c:noMultiLvlLbl val="0"/>
      </c:catAx>
      <c:valAx>
        <c:axId val="-2040957232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6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878914203E-2"/>
          <c:y val="5.8267838138025163E-2"/>
          <c:w val="0.9556548784003156"/>
          <c:h val="0.791660815974492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40E-404A-BA38-C6A21639A59E}"/>
              </c:ext>
            </c:extLst>
          </c:dPt>
          <c:dPt>
            <c:idx val="2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28-4A35-A464-C12AF0AA33C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28-4A35-A464-C12AF0AA33C3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40E-404A-BA38-C6A21639A59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40E-404A-BA38-C6A21639A59E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40E-404A-BA38-C6A21639A59E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40E-404A-BA38-C6A21639A59E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40E-404A-BA38-C6A21639A59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'[Grafici ASK19.xlsx]A21, A21a'!$A$3:$A$6</c:f>
              <c:strCache>
                <c:ptCount val="4"/>
                <c:pt idx="0">
                  <c:v>Da</c:v>
                </c:pt>
                <c:pt idx="1">
                  <c:v>Ne, nije bilo potrebe </c:v>
                </c:pt>
                <c:pt idx="2">
                  <c:v>Ne, iako sam bio/la svjedok korupcije </c:v>
                </c:pt>
                <c:pt idx="3">
                  <c:v>Ne znam/bez odgovora</c:v>
                </c:pt>
              </c:strCache>
            </c:strRef>
          </c:cat>
          <c:val>
            <c:numRef>
              <c:f>'[Grafici ASK19.xlsx]A21, A21a'!$B$3:$B$6</c:f>
              <c:numCache>
                <c:formatCode>0.0%</c:formatCode>
                <c:ptCount val="4"/>
                <c:pt idx="0">
                  <c:v>0.02</c:v>
                </c:pt>
                <c:pt idx="1">
                  <c:v>0.73699999999999999</c:v>
                </c:pt>
                <c:pt idx="2">
                  <c:v>0.14099999999999999</c:v>
                </c:pt>
                <c:pt idx="3">
                  <c:v>0.10199999999999999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40E-404A-BA38-C6A21639A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040966480"/>
        <c:axId val="-2040963760"/>
      </c:barChart>
      <c:catAx>
        <c:axId val="-204096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63760"/>
        <c:crosses val="autoZero"/>
        <c:auto val="1"/>
        <c:lblAlgn val="ctr"/>
        <c:lblOffset val="100"/>
        <c:noMultiLvlLbl val="0"/>
      </c:catAx>
      <c:valAx>
        <c:axId val="-20409637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66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6.9254266945445397E-2"/>
          <c:w val="0.9556548784003156"/>
          <c:h val="0.707707934813233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BD47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46-459F-82AD-DED3F666C9F2}"/>
              </c:ext>
            </c:extLst>
          </c:dPt>
          <c:dPt>
            <c:idx val="2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46-459F-82AD-DED3F666C9F2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346-459F-82AD-DED3F666C9F2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346-459F-82AD-DED3F666C9F2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346-459F-82AD-DED3F666C9F2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346-459F-82AD-DED3F666C9F2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346-459F-82AD-DED3F666C9F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'A22'!$A$4:$A$6</c:f>
              <c:strCache>
                <c:ptCount val="3"/>
                <c:pt idx="0">
                  <c:v>Da, prijavio/la bih </c:v>
                </c:pt>
                <c:pt idx="1">
                  <c:v>Ne, ne bih prijavio/la</c:v>
                </c:pt>
                <c:pt idx="2">
                  <c:v>Ne znam/bez odgovora</c:v>
                </c:pt>
              </c:strCache>
            </c:strRef>
          </c:cat>
          <c:val>
            <c:numRef>
              <c:f>'A22'!$B$4:$B$6</c:f>
              <c:numCache>
                <c:formatCode>0.0%</c:formatCode>
                <c:ptCount val="3"/>
                <c:pt idx="0">
                  <c:v>0.34499999999999997</c:v>
                </c:pt>
                <c:pt idx="1">
                  <c:v>0.38200000000000001</c:v>
                </c:pt>
                <c:pt idx="2">
                  <c:v>0.27300000000000002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346-459F-82AD-DED3F666C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040955600"/>
        <c:axId val="-2040959408"/>
      </c:barChart>
      <c:catAx>
        <c:axId val="-204095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59408"/>
        <c:crosses val="autoZero"/>
        <c:auto val="1"/>
        <c:lblAlgn val="ctr"/>
        <c:lblOffset val="100"/>
        <c:noMultiLvlLbl val="0"/>
      </c:catAx>
      <c:valAx>
        <c:axId val="-20409594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8941946772782435"/>
          <c:y val="5.0647436115295819E-2"/>
          <c:w val="0.48078552008955872"/>
          <c:h val="0.8828845759756969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67-4309-9EA0-832E249D03A4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767-4309-9EA0-832E249D03A4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767-4309-9EA0-832E249D03A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'A23'!$A$4:$A$11</c:f>
              <c:strCache>
                <c:ptCount val="8"/>
                <c:pt idx="0">
                  <c:v>Agencija za sprječavanje korupcije</c:v>
                </c:pt>
                <c:pt idx="1">
                  <c:v>Uprava policije</c:v>
                </c:pt>
                <c:pt idx="2">
                  <c:v>Mediji </c:v>
                </c:pt>
                <c:pt idx="3">
                  <c:v>Nevladine organizacije </c:v>
                </c:pt>
                <c:pt idx="4">
                  <c:v>Tužilaštvo </c:v>
                </c:pt>
                <c:pt idx="5">
                  <c:v>Sudstvo</c:v>
                </c:pt>
                <c:pt idx="6">
                  <c:v>Drugi državni organi </c:v>
                </c:pt>
                <c:pt idx="7">
                  <c:v>Neko drugi </c:v>
                </c:pt>
              </c:strCache>
            </c:strRef>
          </c:cat>
          <c:val>
            <c:numRef>
              <c:f>'A23'!$B$4:$B$11</c:f>
              <c:numCache>
                <c:formatCode>0.0%</c:formatCode>
                <c:ptCount val="8"/>
                <c:pt idx="0">
                  <c:v>0.499</c:v>
                </c:pt>
                <c:pt idx="1">
                  <c:v>0.252</c:v>
                </c:pt>
                <c:pt idx="2">
                  <c:v>7.4999999999999997E-2</c:v>
                </c:pt>
                <c:pt idx="3">
                  <c:v>6.3E-2</c:v>
                </c:pt>
                <c:pt idx="4">
                  <c:v>4.3999999999999997E-2</c:v>
                </c:pt>
                <c:pt idx="5">
                  <c:v>2.8000000000000001E-2</c:v>
                </c:pt>
                <c:pt idx="6">
                  <c:v>8.0000000000000002E-3</c:v>
                </c:pt>
                <c:pt idx="7">
                  <c:v>3.2000000000000001E-2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767-4309-9EA0-832E249D0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040958864"/>
        <c:axId val="-2040965936"/>
      </c:barChart>
      <c:catAx>
        <c:axId val="-20409588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65936"/>
        <c:crosses val="autoZero"/>
        <c:auto val="1"/>
        <c:lblAlgn val="ctr"/>
        <c:lblOffset val="100"/>
        <c:noMultiLvlLbl val="0"/>
      </c:catAx>
      <c:valAx>
        <c:axId val="-204096593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2.3845318011997085E-2"/>
          <c:w val="0.51662772461031259"/>
          <c:h val="0.9096866766890433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82-433D-AB0E-4EF66A931584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382-433D-AB0E-4EF66A931584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A382-433D-AB0E-4EF66A9315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'A24'!$A$3:$A$9</c:f>
              <c:strCache>
                <c:ptCount val="7"/>
                <c:pt idx="0">
                  <c:v>Neposredno/direktni kontakt sa nadležnim institucijama</c:v>
                </c:pt>
                <c:pt idx="1">
                  <c:v>Telefon/fax</c:v>
                </c:pt>
                <c:pt idx="2">
                  <c:v>Kutija za prijave/pošta</c:v>
                </c:pt>
                <c:pt idx="3">
                  <c:v>Mediji </c:v>
                </c:pt>
                <c:pt idx="4">
                  <c:v>E-mail/online</c:v>
                </c:pt>
                <c:pt idx="5">
                  <c:v>Nešto drugo </c:v>
                </c:pt>
                <c:pt idx="6">
                  <c:v>Ne znam/bez odgovora</c:v>
                </c:pt>
              </c:strCache>
            </c:strRef>
          </c:cat>
          <c:val>
            <c:numRef>
              <c:f>'A24'!$B$3:$B$9</c:f>
              <c:numCache>
                <c:formatCode>0.0%</c:formatCode>
                <c:ptCount val="7"/>
                <c:pt idx="0">
                  <c:v>0.34</c:v>
                </c:pt>
                <c:pt idx="1">
                  <c:v>0.315</c:v>
                </c:pt>
                <c:pt idx="2">
                  <c:v>0.14199999999999999</c:v>
                </c:pt>
                <c:pt idx="3">
                  <c:v>7.0999999999999994E-2</c:v>
                </c:pt>
                <c:pt idx="4">
                  <c:v>3.7999999999999999E-2</c:v>
                </c:pt>
                <c:pt idx="5">
                  <c:v>7.0000000000000001E-3</c:v>
                </c:pt>
                <c:pt idx="6">
                  <c:v>8.6999999999999994E-2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382-433D-AB0E-4EF66A931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040956688"/>
        <c:axId val="-2040963216"/>
      </c:barChart>
      <c:catAx>
        <c:axId val="-204095668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63216"/>
        <c:crosses val="autoZero"/>
        <c:auto val="1"/>
        <c:lblAlgn val="ctr"/>
        <c:lblOffset val="100"/>
        <c:noMultiLvlLbl val="0"/>
      </c:catAx>
      <c:valAx>
        <c:axId val="-204096321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Text" lastClr="000000">
          <a:lumMod val="15000"/>
          <a:lumOff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357711959939762"/>
          <c:y val="4.6529628030900681E-2"/>
          <c:w val="0.51662772461031259"/>
          <c:h val="0.887002366670139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053-48AE-AA4A-03A2D609003D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D053-48AE-AA4A-03A2D609003D}"/>
              </c:ext>
            </c:extLst>
          </c:dPt>
          <c:dLbls>
            <c:dLbl>
              <c:idx val="4"/>
              <c:layout>
                <c:manualLayout>
                  <c:x val="8.512901654368446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053-48AE-AA4A-03A2D60900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'A25'!$A$3:$A$9</c:f>
              <c:strCache>
                <c:ptCount val="7"/>
                <c:pt idx="0">
                  <c:v>Nedostatak povjerenja da će prijava ostati anonimna</c:v>
                </c:pt>
                <c:pt idx="1">
                  <c:v>Nedostatak povjerenja da će nadležni organi postupiti po prijavi</c:v>
                </c:pt>
                <c:pt idx="2">
                  <c:v>Strah od osvete/odmazde</c:v>
                </c:pt>
                <c:pt idx="3">
                  <c:v>Nijesam siguran/a da bi se mogla dokazati</c:v>
                </c:pt>
                <c:pt idx="4">
                  <c:v>Ne bih prijavio/la ako bih bio/la umiješana</c:v>
                </c:pt>
                <c:pt idx="5">
                  <c:v>Nešto drugo, navesti</c:v>
                </c:pt>
                <c:pt idx="6">
                  <c:v>Ne znam/bez odgovora</c:v>
                </c:pt>
              </c:strCache>
            </c:strRef>
          </c:cat>
          <c:val>
            <c:numRef>
              <c:f>'A25'!$B$3:$B$9</c:f>
              <c:numCache>
                <c:formatCode>0.0%</c:formatCode>
                <c:ptCount val="7"/>
                <c:pt idx="0">
                  <c:v>0.20799999999999999</c:v>
                </c:pt>
                <c:pt idx="1">
                  <c:v>0.19500000000000001</c:v>
                </c:pt>
                <c:pt idx="2">
                  <c:v>0.19</c:v>
                </c:pt>
                <c:pt idx="3">
                  <c:v>0.189</c:v>
                </c:pt>
                <c:pt idx="4">
                  <c:v>3.2000000000000001E-2</c:v>
                </c:pt>
                <c:pt idx="5">
                  <c:v>5.5E-2</c:v>
                </c:pt>
                <c:pt idx="6">
                  <c:v>0.13100000000000001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053-48AE-AA4A-03A2D6090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040953968"/>
        <c:axId val="-2040962128"/>
      </c:barChart>
      <c:catAx>
        <c:axId val="-20409539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62128"/>
        <c:crosses val="autoZero"/>
        <c:auto val="1"/>
        <c:lblAlgn val="ctr"/>
        <c:lblOffset val="100"/>
        <c:noMultiLvlLbl val="0"/>
      </c:catAx>
      <c:valAx>
        <c:axId val="-2040962128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3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7954831917196803E-2"/>
          <c:w val="0.9556548784003156"/>
          <c:h val="0.820702285095718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B37-47AA-AE55-54053D2E4DCB}"/>
              </c:ext>
            </c:extLst>
          </c:dPt>
          <c:dPt>
            <c:idx val="2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B37-47AA-AE55-54053D2E4DCB}"/>
              </c:ext>
            </c:extLst>
          </c:dPt>
          <c:dPt>
            <c:idx val="3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B37-47AA-AE55-54053D2E4DCB}"/>
              </c:ext>
            </c:extLst>
          </c:dPt>
          <c:dPt>
            <c:idx val="4"/>
            <c:invertIfNegative val="0"/>
            <c:bubble3D val="0"/>
            <c:spPr>
              <a:solidFill>
                <a:sysClr val="window" lastClr="FFFFFF">
                  <a:lumMod val="85000"/>
                </a:sys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B37-47AA-AE55-54053D2E4DCB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B37-47AA-AE55-54053D2E4DC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B37-47AA-AE55-54053D2E4DCB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B37-47AA-AE55-54053D2E4DCB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B37-47AA-AE55-54053D2E4DCB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8B37-47AA-AE55-54053D2E4DC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'A26'!$A$3:$A$7</c:f>
              <c:strCache>
                <c:ptCount val="5"/>
                <c:pt idx="0">
                  <c:v>Uspješni</c:v>
                </c:pt>
                <c:pt idx="1">
                  <c:v>Djelimično uspješni</c:v>
                </c:pt>
                <c:pt idx="2">
                  <c:v>Neuspješni</c:v>
                </c:pt>
                <c:pt idx="3">
                  <c:v>Nešto drugo</c:v>
                </c:pt>
                <c:pt idx="4">
                  <c:v>Ne znam/bez odgovora</c:v>
                </c:pt>
              </c:strCache>
            </c:strRef>
          </c:cat>
          <c:val>
            <c:numRef>
              <c:f>'A26'!$B$3:$B$7</c:f>
              <c:numCache>
                <c:formatCode>0.0%</c:formatCode>
                <c:ptCount val="5"/>
                <c:pt idx="0">
                  <c:v>3.9E-2</c:v>
                </c:pt>
                <c:pt idx="1">
                  <c:v>0.38100000000000001</c:v>
                </c:pt>
                <c:pt idx="2">
                  <c:v>0.35799999999999998</c:v>
                </c:pt>
                <c:pt idx="3">
                  <c:v>1.2E-2</c:v>
                </c:pt>
                <c:pt idx="4">
                  <c:v>0.21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B37-47AA-AE55-54053D2E4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040961584"/>
        <c:axId val="-2040955056"/>
      </c:barChart>
      <c:catAx>
        <c:axId val="-204096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55056"/>
        <c:crosses val="autoZero"/>
        <c:auto val="1"/>
        <c:lblAlgn val="ctr"/>
        <c:lblOffset val="100"/>
        <c:noMultiLvlLbl val="0"/>
      </c:catAx>
      <c:valAx>
        <c:axId val="-20409550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6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  <c:userShapes r:id="rId3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267822736030827E-2"/>
          <c:y val="5.8467051618547691E-2"/>
          <c:w val="0.9556548784003156"/>
          <c:h val="0.7184951881014872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1665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5AB4A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0E-40D1-8BD6-89ACCA11D5BD}"/>
              </c:ext>
            </c:extLst>
          </c:dPt>
          <c:dPt>
            <c:idx val="2"/>
            <c:invertIfNegative val="0"/>
            <c:bubble3D val="0"/>
            <c:spPr>
              <a:solidFill>
                <a:srgbClr val="C7EAE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0E-40D1-8BD6-89ACCA11D5BD}"/>
              </c:ext>
            </c:extLst>
          </c:dPt>
          <c:dPt>
            <c:idx val="3"/>
            <c:invertIfNegative val="0"/>
            <c:bubble3D val="0"/>
            <c:spPr>
              <a:solidFill>
                <a:srgbClr val="FEE0B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E0E-40D1-8BD6-89ACCA11D5BD}"/>
              </c:ext>
            </c:extLst>
          </c:dPt>
          <c:dPt>
            <c:idx val="4"/>
            <c:invertIfNegative val="0"/>
            <c:bubble3D val="0"/>
            <c:spPr>
              <a:solidFill>
                <a:srgbClr val="D8B36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E0E-40D1-8BD6-89ACCA11D5BD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E0E-40D1-8BD6-89ACCA11D5BD}"/>
              </c:ext>
            </c:extLst>
          </c:dPt>
          <c:dLbls>
            <c:dLbl>
              <c:idx val="0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E0E-40D1-8BD6-89ACCA11D5B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E0E-40D1-8BD6-89ACCA11D5B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7.0647867235255508E-17"/>
                  <c:y val="6.5600647535210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E0E-40D1-8BD6-89ACCA11D5BD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578838772321091E-3"/>
                  <c:y val="3.28003237676053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E0E-40D1-8BD6-89ACCA11D5BD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"/>
                  <c:y val="9.8400971302815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E0E-40D1-8BD6-89ACCA11D5B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'A27'!$A$3:$A$8</c:f>
              <c:strCache>
                <c:ptCount val="6"/>
                <c:pt idx="0">
                  <c:v>Značajno je smanjena</c:v>
                </c:pt>
                <c:pt idx="1">
                  <c:v>Djelimično je smanjena</c:v>
                </c:pt>
                <c:pt idx="2">
                  <c:v>Ostala je na istom nivou</c:v>
                </c:pt>
                <c:pt idx="3">
                  <c:v>Djelimično je porasla</c:v>
                </c:pt>
                <c:pt idx="4">
                  <c:v>Značajno je porasla</c:v>
                </c:pt>
                <c:pt idx="5">
                  <c:v>Ne znam/bez odgovora </c:v>
                </c:pt>
              </c:strCache>
            </c:strRef>
          </c:cat>
          <c:val>
            <c:numRef>
              <c:f>'A27'!$B$3:$B$8</c:f>
              <c:numCache>
                <c:formatCode>0.0%</c:formatCode>
                <c:ptCount val="6"/>
                <c:pt idx="0">
                  <c:v>2.8000000000000001E-2</c:v>
                </c:pt>
                <c:pt idx="1">
                  <c:v>0.26700000000000002</c:v>
                </c:pt>
                <c:pt idx="2">
                  <c:v>0.42299999999999999</c:v>
                </c:pt>
                <c:pt idx="3">
                  <c:v>0.113</c:v>
                </c:pt>
                <c:pt idx="4">
                  <c:v>4.9000000000000002E-2</c:v>
                </c:pt>
                <c:pt idx="5">
                  <c:v>0.11899999999999999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1E0E-40D1-8BD6-89ACCA11D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3"/>
        <c:axId val="-2040952336"/>
        <c:axId val="-2040953424"/>
      </c:barChart>
      <c:catAx>
        <c:axId val="-204095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53424"/>
        <c:crosses val="autoZero"/>
        <c:auto val="1"/>
        <c:lblAlgn val="ctr"/>
        <c:lblOffset val="100"/>
        <c:noMultiLvlLbl val="0"/>
      </c:catAx>
      <c:valAx>
        <c:axId val="-2040953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2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9899413308630541"/>
          <c:y val="2.1324839121007799E-2"/>
          <c:w val="0.48966689825536514"/>
          <c:h val="0.9122071555800326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DD3C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1665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660-47E0-8E97-1959C97FBAA3}"/>
              </c:ext>
            </c:extLst>
          </c:dPt>
          <c:dLbls>
            <c:dLbl>
              <c:idx val="4"/>
              <c:layout>
                <c:manualLayout>
                  <c:x val="-1.1095028562606146E-2"/>
                  <c:y val="2.2981436974098541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660-47E0-8E97-1959C97FBAA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'A28'!$A$3:$A$10</c:f>
              <c:strCache>
                <c:ptCount val="8"/>
                <c:pt idx="0">
                  <c:v>Veći broj prijavljenih slučajeva i istraga</c:v>
                </c:pt>
                <c:pt idx="1">
                  <c:v>Povećanje nivoa svijesti javnosti o ovoj pojavi</c:v>
                </c:pt>
                <c:pt idx="2">
                  <c:v>Povećanje broja pravosnažnih presuda</c:v>
                </c:pt>
                <c:pt idx="3">
                  <c:v>Efikasno oduzimanje nezakonito stečene imovine</c:v>
                </c:pt>
                <c:pt idx="4">
                  <c:v>Transparentniji rad nadležnih institucija</c:v>
                </c:pt>
                <c:pt idx="5">
                  <c:v>Pojednostavljivanje procedura</c:v>
                </c:pt>
                <c:pt idx="6">
                  <c:v>Nešto drugo</c:v>
                </c:pt>
                <c:pt idx="7">
                  <c:v>Ne znam/bez odgovora</c:v>
                </c:pt>
              </c:strCache>
            </c:strRef>
          </c:cat>
          <c:val>
            <c:numRef>
              <c:f>'A28'!$B$3:$B$10</c:f>
              <c:numCache>
                <c:formatCode>0.0%</c:formatCode>
                <c:ptCount val="8"/>
                <c:pt idx="0">
                  <c:v>0.22</c:v>
                </c:pt>
                <c:pt idx="1">
                  <c:v>0.184</c:v>
                </c:pt>
                <c:pt idx="2">
                  <c:v>0.16800000000000001</c:v>
                </c:pt>
                <c:pt idx="3">
                  <c:v>0.13300000000000001</c:v>
                </c:pt>
                <c:pt idx="4">
                  <c:v>0.11899999999999999</c:v>
                </c:pt>
                <c:pt idx="5">
                  <c:v>5.3999999999999999E-2</c:v>
                </c:pt>
                <c:pt idx="6">
                  <c:v>1.7000000000000001E-2</c:v>
                </c:pt>
                <c:pt idx="7">
                  <c:v>0.106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660-47E0-8E97-1959C97FB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axId val="-2040951792"/>
        <c:axId val="-2040967024"/>
      </c:barChart>
      <c:catAx>
        <c:axId val="-20409517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-2040967024"/>
        <c:crosses val="autoZero"/>
        <c:auto val="1"/>
        <c:lblAlgn val="ctr"/>
        <c:lblOffset val="100"/>
        <c:noMultiLvlLbl val="0"/>
      </c:catAx>
      <c:valAx>
        <c:axId val="-204096702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0.0%" sourceLinked="1"/>
        <c:majorTickMark val="none"/>
        <c:minorTickMark val="none"/>
        <c:tickLblPos val="none"/>
        <c:crossAx val="-204095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ysClr val="window" lastClr="FFFFFF">
          <a:lumMod val="85000"/>
        </a:sysClr>
      </a:solidFill>
      <a:round/>
    </a:ln>
    <a:effectLst/>
  </c:spPr>
  <c:txPr>
    <a:bodyPr/>
    <a:lstStyle/>
    <a:p>
      <a:pPr>
        <a:defRPr sz="1200">
          <a:latin typeface="Century" panose="02040604050505020304" pitchFamily="18" charset="0"/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0.32641</cdr:x>
      <cdr:y>0.14578</cdr:y>
    </cdr:from>
    <cdr:to>
      <cdr:x>0.91757</cdr:x>
      <cdr:y>0.24518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64387" y="447040"/>
          <a:ext cx="373888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0.00775</cdr:x>
      <cdr:y>0.09533</cdr:y>
    </cdr:from>
    <cdr:to>
      <cdr:x>0.24467</cdr:x>
      <cdr:y>0.32932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681" y="338554"/>
          <a:ext cx="1335287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x-none" sz="1600" dirty="0">
              <a:solidFill>
                <a:srgbClr val="01665E"/>
              </a:solidFill>
              <a:latin typeface="Cambria" panose="02040503050406030204" pitchFamily="18" charset="0"/>
            </a:rPr>
            <a:t>Kumulativno uspješni</a:t>
          </a:r>
          <a:r>
            <a:rPr lang="en-US" sz="1600" dirty="0">
              <a:solidFill>
                <a:srgbClr val="01665E"/>
              </a:solidFill>
              <a:latin typeface="Cambria" panose="02040503050406030204" pitchFamily="18" charset="0"/>
            </a:rPr>
            <a:t> </a:t>
          </a:r>
          <a:r>
            <a:rPr lang="sr-Latn-ME" sz="1600" dirty="0">
              <a:solidFill>
                <a:srgbClr val="01665E"/>
              </a:solidFill>
              <a:latin typeface="Cambria" panose="02040503050406030204" pitchFamily="18" charset="0"/>
            </a:rPr>
            <a:t>42.0</a:t>
          </a:r>
          <a:r>
            <a:rPr lang="x-none" sz="1600" dirty="0">
              <a:solidFill>
                <a:srgbClr val="01665E"/>
              </a:solidFill>
              <a:latin typeface="Cambria" panose="02040503050406030204" pitchFamily="18" charset="0"/>
            </a:rPr>
            <a:t>%</a:t>
          </a:r>
          <a:endParaRPr lang="en-US" sz="1600" dirty="0">
            <a:solidFill>
              <a:srgbClr val="01665E"/>
            </a:solidFill>
            <a:latin typeface="Cambria" panose="020405030504060302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4A04E-4757-46F1-B7E1-039B82F4A0C7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F6085-31E4-4FEA-AD3A-813047B225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9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8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352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965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69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84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F6085-31E4-4FEA-AD3A-813047B2253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61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52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37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0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67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8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8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1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43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47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04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53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91FAF-580C-4FB6-9F35-08408C7E0FDD}" type="datetimeFigureOut">
              <a:rPr lang="en-US" smtClean="0"/>
              <a:t>12/6/2019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68495-05EF-472D-B96E-8560FC297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7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8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5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6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8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9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0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4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5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6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8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9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0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1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3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3690" y="1122363"/>
            <a:ext cx="10151706" cy="2387600"/>
          </a:xfrm>
        </p:spPr>
        <p:txBody>
          <a:bodyPr>
            <a:normAutofit/>
          </a:bodyPr>
          <a:lstStyle/>
          <a:p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Stavovi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javnosti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o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korupciji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i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upoznatost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sa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radom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Agencije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za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sprječavanje</a:t>
            </a:r>
            <a:r>
              <a:rPr lang="en-U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u="sng" dirty="0" err="1">
                <a:solidFill>
                  <a:srgbClr val="01665E"/>
                </a:solidFill>
                <a:latin typeface="Century" panose="02040604050505020304" pitchFamily="18" charset="0"/>
              </a:rPr>
              <a:t>korupcije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x-none" dirty="0">
                <a:latin typeface="Century" panose="02040604050505020304" pitchFamily="18" charset="0"/>
              </a:rPr>
              <a:t>Rezultati istraživanja javnog mnjenja</a:t>
            </a:r>
            <a:r>
              <a:rPr lang="hr-HR" sz="7200" dirty="0">
                <a:latin typeface="Century" panose="02040604050505020304" pitchFamily="18" charset="0"/>
              </a:rPr>
              <a:t/>
            </a:r>
            <a:br>
              <a:rPr lang="hr-HR" sz="7200" dirty="0">
                <a:latin typeface="Century" panose="02040604050505020304" pitchFamily="18" charset="0"/>
              </a:rPr>
            </a:br>
            <a:endParaRPr lang="en-US" sz="7200" dirty="0">
              <a:latin typeface="Century" panose="02040604050505020304" pitchFamily="18" charset="0"/>
            </a:endParaRPr>
          </a:p>
          <a:p>
            <a:r>
              <a:rPr lang="sr-Latn-ME" sz="1600" dirty="0" smtClean="0">
                <a:latin typeface="Century" panose="02040604050505020304" pitchFamily="18" charset="0"/>
              </a:rPr>
              <a:t>Novembar</a:t>
            </a:r>
            <a:r>
              <a:rPr lang="hr-HR" sz="1600" dirty="0" smtClean="0">
                <a:latin typeface="Century" panose="02040604050505020304" pitchFamily="18" charset="0"/>
              </a:rPr>
              <a:t>, </a:t>
            </a:r>
            <a:r>
              <a:rPr lang="hr-HR" sz="1600" dirty="0">
                <a:latin typeface="Century" panose="02040604050505020304" pitchFamily="18" charset="0"/>
              </a:rPr>
              <a:t>201</a:t>
            </a:r>
            <a:r>
              <a:rPr lang="en-GB" sz="1600" dirty="0">
                <a:latin typeface="Century" panose="02040604050505020304" pitchFamily="18" charset="0"/>
              </a:rPr>
              <a:t>9</a:t>
            </a:r>
            <a:r>
              <a:rPr lang="hr-HR" sz="1600" dirty="0">
                <a:latin typeface="Century" panose="02040604050505020304" pitchFamily="18" charset="0"/>
              </a:rPr>
              <a:t>. godine</a:t>
            </a:r>
            <a:endParaRPr lang="en-US" sz="1600" dirty="0">
              <a:latin typeface="Century" panose="02040604050505020304" pitchFamily="18" charset="0"/>
            </a:endParaRPr>
          </a:p>
          <a:p>
            <a:endParaRPr lang="x-none" sz="2000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14408" cy="1371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893" y="392148"/>
            <a:ext cx="1244132" cy="5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071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Cilj istraživanja 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>
                <a:latin typeface="Century" panose="02040604050505020304" pitchFamily="18" charset="0"/>
              </a:rPr>
              <a:t>Cilj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istraživanja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RS" sz="1800" dirty="0">
                <a:latin typeface="Century" panose="02040604050505020304" pitchFamily="18" charset="0"/>
              </a:rPr>
              <a:t>je bio </a:t>
            </a:r>
            <a:r>
              <a:rPr lang="en-US" sz="1800" dirty="0" err="1">
                <a:latin typeface="Century" panose="02040604050505020304" pitchFamily="18" charset="0"/>
              </a:rPr>
              <a:t>utvrditi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percepciju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informisanost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stavove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iskustva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građana </a:t>
            </a:r>
            <a:r>
              <a:rPr lang="en-US" sz="1800" dirty="0">
                <a:latin typeface="Century" panose="02040604050505020304" pitchFamily="18" charset="0"/>
              </a:rPr>
              <a:t>o </a:t>
            </a:r>
            <a:r>
              <a:rPr lang="en-US" sz="1800" dirty="0" err="1">
                <a:latin typeface="Century" panose="02040604050505020304" pitchFamily="18" charset="0"/>
              </a:rPr>
              <a:t>korupciji</a:t>
            </a:r>
            <a:r>
              <a:rPr lang="en-US" sz="1800" dirty="0">
                <a:latin typeface="Century" panose="02040604050505020304" pitchFamily="18" charset="0"/>
              </a:rPr>
              <a:t> u </a:t>
            </a:r>
            <a:r>
              <a:rPr lang="en-US" sz="1800" dirty="0" err="1">
                <a:latin typeface="Century" panose="02040604050505020304" pitchFamily="18" charset="0"/>
              </a:rPr>
              <a:t>Crnoj</a:t>
            </a:r>
            <a:r>
              <a:rPr lang="en-US" sz="1800" dirty="0">
                <a:latin typeface="Century" panose="02040604050505020304" pitchFamily="18" charset="0"/>
              </a:rPr>
              <a:t> Gori.</a:t>
            </a:r>
          </a:p>
          <a:p>
            <a:endParaRPr lang="en-US" sz="1800" dirty="0">
              <a:solidFill>
                <a:srgbClr val="FF0000"/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sr-Latn-ME" sz="1800" dirty="0">
                <a:latin typeface="Century" panose="02040604050505020304" pitchFamily="18" charset="0"/>
              </a:rPr>
              <a:t>Zasebni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ciljevi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ovog</a:t>
            </a:r>
            <a:r>
              <a:rPr lang="sr-Latn-ME" sz="1800" dirty="0">
                <a:latin typeface="Century" panose="02040604050505020304" pitchFamily="18" charset="0"/>
              </a:rPr>
              <a:t> istraživanja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uključivali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su</a:t>
            </a:r>
            <a:r>
              <a:rPr lang="en-US" sz="1800" dirty="0">
                <a:latin typeface="Century" panose="02040604050505020304" pitchFamily="18" charset="0"/>
              </a:rPr>
              <a:t>: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err="1">
                <a:latin typeface="Century" panose="02040604050505020304" pitchFamily="18" charset="0"/>
              </a:rPr>
              <a:t>Mjerenje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percepcije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raširenosti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korupcije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po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oblastima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odnosno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institucijama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err="1">
                <a:latin typeface="Century" panose="02040604050505020304" pitchFamily="18" charset="0"/>
              </a:rPr>
              <a:t>Utvrđivanje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ličnog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iskustva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sa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korupcijom</a:t>
            </a:r>
            <a:r>
              <a:rPr lang="sr-Latn-ME" sz="1800" dirty="0">
                <a:latin typeface="Century" panose="02040604050505020304" pitchFamily="18" charset="0"/>
              </a:rPr>
              <a:t>, m</a:t>
            </a:r>
            <a:r>
              <a:rPr lang="en-US" sz="1800" dirty="0" err="1">
                <a:latin typeface="Century" panose="02040604050505020304" pitchFamily="18" charset="0"/>
              </a:rPr>
              <a:t>jerenje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razlika</a:t>
            </a:r>
            <a:r>
              <a:rPr lang="en-US" sz="1800" dirty="0">
                <a:latin typeface="Century" panose="02040604050505020304" pitchFamily="18" charset="0"/>
              </a:rPr>
              <a:t> u </a:t>
            </a:r>
            <a:r>
              <a:rPr lang="en-US" sz="1800" dirty="0" err="1">
                <a:latin typeface="Century" panose="02040604050505020304" pitchFamily="18" charset="0"/>
              </a:rPr>
              <a:t>percepciji</a:t>
            </a:r>
            <a:r>
              <a:rPr lang="sr-Latn-ME" sz="1800" dirty="0">
                <a:latin typeface="Century" panose="02040604050505020304" pitchFamily="18" charset="0"/>
              </a:rPr>
              <a:t> i stavovima</a:t>
            </a:r>
            <a:r>
              <a:rPr lang="en-US" sz="1800" dirty="0">
                <a:latin typeface="Century" panose="02040604050505020304" pitchFamily="18" charset="0"/>
              </a:rPr>
              <a:t> s </a:t>
            </a:r>
            <a:r>
              <a:rPr lang="en-US" sz="1800" dirty="0" err="1">
                <a:latin typeface="Century" panose="02040604050505020304" pitchFamily="18" charset="0"/>
              </a:rPr>
              <a:t>obzirom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na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>
                <a:latin typeface="Century" panose="02040604050505020304" pitchFamily="18" charset="0"/>
                <a:cs typeface="Arial" panose="020B0604020202020204" pitchFamily="34" charset="0"/>
              </a:rPr>
              <a:t>socio</a:t>
            </a:r>
            <a:r>
              <a:rPr lang="sr-Latn-ME" sz="1800" dirty="0">
                <a:latin typeface="Century" panose="02040604050505020304" pitchFamily="18" charset="0"/>
                <a:cs typeface="Arial" panose="020B0604020202020204" pitchFamily="34" charset="0"/>
              </a:rPr>
              <a:t>-</a:t>
            </a:r>
            <a:r>
              <a:rPr lang="en-US" sz="1800" dirty="0" err="1">
                <a:latin typeface="Century" panose="02040604050505020304" pitchFamily="18" charset="0"/>
                <a:cs typeface="Arial" panose="020B0604020202020204" pitchFamily="34" charset="0"/>
              </a:rPr>
              <a:t>demografske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karakteristike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ispitanika</a:t>
            </a:r>
            <a:r>
              <a:rPr lang="en-US" sz="1800" dirty="0">
                <a:latin typeface="Century" panose="02040604050505020304" pitchFamily="18" charset="0"/>
              </a:rPr>
              <a:t> (pol, </a:t>
            </a:r>
            <a:r>
              <a:rPr lang="en-US" sz="1800" dirty="0" err="1">
                <a:latin typeface="Century" panose="02040604050505020304" pitchFamily="18" charset="0"/>
              </a:rPr>
              <a:t>starost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obrazovanje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materijalni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položaj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sr-Latn-ME" sz="1800" dirty="0">
                <a:latin typeface="Century" panose="02040604050505020304" pitchFamily="18" charset="0"/>
              </a:rPr>
              <a:t>status zaposlenosti, </a:t>
            </a:r>
            <a:r>
              <a:rPr lang="en-US" sz="1800" dirty="0" err="1">
                <a:latin typeface="Century" panose="02040604050505020304" pitchFamily="18" charset="0"/>
              </a:rPr>
              <a:t>regija</a:t>
            </a:r>
            <a:r>
              <a:rPr lang="en-US" sz="1800" dirty="0">
                <a:latin typeface="Century" panose="02040604050505020304" pitchFamily="18" charset="0"/>
              </a:rPr>
              <a:t>),</a:t>
            </a:r>
            <a:endParaRPr lang="sr-Latn-ME" sz="1800" dirty="0">
              <a:latin typeface="Century" panose="020406040505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1800" dirty="0" err="1">
                <a:latin typeface="Century" panose="02040604050505020304" pitchFamily="18" charset="0"/>
              </a:rPr>
              <a:t>Utvrđivanje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upoznatosti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sa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RS" sz="1800" dirty="0">
                <a:latin typeface="Century" panose="02040604050505020304" pitchFamily="18" charset="0"/>
              </a:rPr>
              <a:t>ASK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njenim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aktivnostima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  <a:r>
              <a:rPr lang="en-US" sz="1800" dirty="0" err="1">
                <a:latin typeface="Century" panose="02040604050505020304" pitchFamily="18" charset="0"/>
              </a:rPr>
              <a:t>kao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kampanjom</a:t>
            </a:r>
            <a:r>
              <a:rPr lang="en-US" sz="1800" dirty="0">
                <a:latin typeface="Century" panose="02040604050505020304" pitchFamily="18" charset="0"/>
              </a:rPr>
              <a:t> „Ni </a:t>
            </a:r>
            <a:r>
              <a:rPr lang="en-US" sz="1800" dirty="0" err="1">
                <a:latin typeface="Century" panose="02040604050505020304" pitchFamily="18" charset="0"/>
              </a:rPr>
              <a:t>centa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za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mito</a:t>
            </a:r>
            <a:r>
              <a:rPr lang="en-US" sz="1800" dirty="0">
                <a:latin typeface="Century" panose="02040604050505020304" pitchFamily="18" charset="0"/>
              </a:rPr>
              <a:t>“,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err="1">
                <a:latin typeface="Century" panose="02040604050505020304" pitchFamily="18" charset="0"/>
              </a:rPr>
              <a:t>Mjerenje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percepcije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efikasnosti </a:t>
            </a:r>
            <a:r>
              <a:rPr lang="en-US" sz="1800" dirty="0" err="1">
                <a:latin typeface="Century" panose="02040604050505020304" pitchFamily="18" charset="0"/>
              </a:rPr>
              <a:t>rada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ASK </a:t>
            </a:r>
            <a:r>
              <a:rPr lang="en-US" sz="1800" dirty="0">
                <a:latin typeface="Century" panose="02040604050505020304" pitchFamily="18" charset="0"/>
              </a:rPr>
              <a:t>u </a:t>
            </a:r>
            <a:r>
              <a:rPr lang="en-US" sz="1800" dirty="0" err="1">
                <a:latin typeface="Century" panose="02040604050505020304" pitchFamily="18" charset="0"/>
              </a:rPr>
              <a:t>borbi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protiv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korupcije</a:t>
            </a:r>
            <a:r>
              <a:rPr lang="en-US" sz="1800" dirty="0">
                <a:latin typeface="Century" panose="02040604050505020304" pitchFamily="18" charset="0"/>
              </a:rPr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 err="1">
                <a:latin typeface="Century" panose="02040604050505020304" pitchFamily="18" charset="0"/>
              </a:rPr>
              <a:t>Utvrđivanje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izvora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informisanosti</a:t>
            </a:r>
            <a:r>
              <a:rPr lang="en-US" sz="1800" dirty="0">
                <a:latin typeface="Century" panose="02040604050505020304" pitchFamily="18" charset="0"/>
              </a:rPr>
              <a:t> o </a:t>
            </a:r>
            <a:r>
              <a:rPr lang="en-US" sz="1800" dirty="0" err="1">
                <a:latin typeface="Century" panose="02040604050505020304" pitchFamily="18" charset="0"/>
              </a:rPr>
              <a:t>aktivnostima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ASK </a:t>
            </a:r>
            <a:r>
              <a:rPr lang="en-US" sz="1800" dirty="0" err="1">
                <a:latin typeface="Century" panose="02040604050505020304" pitchFamily="18" charset="0"/>
              </a:rPr>
              <a:t>i</a:t>
            </a:r>
            <a:r>
              <a:rPr lang="en-US" sz="1800" dirty="0">
                <a:latin typeface="Century" panose="02040604050505020304" pitchFamily="18" charset="0"/>
              </a:rPr>
              <a:t> o </a:t>
            </a:r>
            <a:r>
              <a:rPr lang="en-US" sz="1800" dirty="0" err="1">
                <a:latin typeface="Century" panose="02040604050505020304" pitchFamily="18" charset="0"/>
              </a:rPr>
              <a:t>načinima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prijave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korupcije</a:t>
            </a:r>
            <a:r>
              <a:rPr lang="en-US" sz="1800" dirty="0">
                <a:latin typeface="Century" panose="02040604050505020304" pitchFamily="18" charset="0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03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M</a:t>
            </a:r>
            <a:r>
              <a:rPr lang="x-non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etodologija 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Kvantitativno istraživanje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Reprezentativan uzorak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x-none" sz="1600" i="1" dirty="0">
                <a:latin typeface="Century" panose="02040604050505020304" pitchFamily="18" charset="0"/>
              </a:rPr>
              <a:t>Multistage random sample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x-none" sz="1600" dirty="0">
                <a:solidFill>
                  <a:srgbClr val="01665E"/>
                </a:solidFill>
                <a:latin typeface="Century" panose="02040604050505020304" pitchFamily="18" charset="0"/>
              </a:rPr>
              <a:t>100</a:t>
            </a:r>
            <a:r>
              <a:rPr lang="sr-Latn-RS" sz="1600" dirty="0">
                <a:solidFill>
                  <a:srgbClr val="01665E"/>
                </a:solidFill>
                <a:latin typeface="Century" panose="02040604050505020304" pitchFamily="18" charset="0"/>
              </a:rPr>
              <a:t>6</a:t>
            </a:r>
            <a:r>
              <a:rPr lang="x-none" sz="1600" dirty="0">
                <a:latin typeface="Century" panose="02040604050505020304" pitchFamily="18" charset="0"/>
              </a:rPr>
              <a:t> ispitanika</a:t>
            </a:r>
            <a:r>
              <a:rPr lang="sr-Latn-ME" sz="1600" dirty="0">
                <a:latin typeface="Century" panose="02040604050505020304" pitchFamily="18" charset="0"/>
              </a:rPr>
              <a:t> nastanjenih u 22 crnogorske opštine</a:t>
            </a:r>
            <a:endParaRPr lang="x-non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Ciljna populacija – punoljetni građani (18+)</a:t>
            </a:r>
            <a:endParaRPr lang="x-non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x-none" sz="1600" dirty="0">
                <a:latin typeface="Century" panose="02040604050505020304" pitchFamily="18" charset="0"/>
              </a:rPr>
              <a:t>Post</a:t>
            </a:r>
            <a:r>
              <a:rPr lang="sr-Latn-ME" sz="1600" dirty="0">
                <a:latin typeface="Century" panose="02040604050505020304" pitchFamily="18" charset="0"/>
              </a:rPr>
              <a:t>-</a:t>
            </a:r>
            <a:r>
              <a:rPr lang="x-none" sz="1600" dirty="0">
                <a:latin typeface="Century" panose="02040604050505020304" pitchFamily="18" charset="0"/>
              </a:rPr>
              <a:t>stratifikacija u odnosu na pol i starost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Greška mjerenja: </a:t>
            </a:r>
            <a:r>
              <a:rPr lang="x-none" sz="1800" dirty="0">
                <a:solidFill>
                  <a:srgbClr val="01665E"/>
                </a:solidFill>
                <a:latin typeface="Century" panose="02040604050505020304" pitchFamily="18" charset="0"/>
              </a:rPr>
              <a:t>+/-3,1%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Interval povjerenja </a:t>
            </a:r>
            <a:r>
              <a:rPr lang="sr-Latn-ME" sz="1800" dirty="0">
                <a:latin typeface="Century" panose="02040604050505020304" pitchFamily="18" charset="0"/>
              </a:rPr>
              <a:t>od </a:t>
            </a:r>
            <a:r>
              <a:rPr lang="x-none" sz="1800" dirty="0">
                <a:latin typeface="Century" panose="02040604050505020304" pitchFamily="18" charset="0"/>
              </a:rPr>
              <a:t>95%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za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sr-Latn-ME" sz="1800" dirty="0">
                <a:latin typeface="Century" panose="02040604050505020304" pitchFamily="18" charset="0"/>
              </a:rPr>
              <a:t>pojave sa </a:t>
            </a:r>
            <a:r>
              <a:rPr lang="en-US" sz="1800" dirty="0" err="1">
                <a:latin typeface="Century" panose="02040604050505020304" pitchFamily="18" charset="0"/>
              </a:rPr>
              <a:t>incidenc</a:t>
            </a:r>
            <a:r>
              <a:rPr lang="sr-Latn-ME" sz="1800" dirty="0">
                <a:latin typeface="Century" panose="02040604050505020304" pitchFamily="18" charset="0"/>
              </a:rPr>
              <a:t>om</a:t>
            </a:r>
            <a:r>
              <a:rPr lang="en-US" sz="1800" dirty="0">
                <a:latin typeface="Century" panose="02040604050505020304" pitchFamily="18" charset="0"/>
              </a:rPr>
              <a:t> od 50%</a:t>
            </a:r>
            <a:endParaRPr lang="x-none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i="1" dirty="0">
                <a:latin typeface="Century" panose="02040604050505020304" pitchFamily="18" charset="0"/>
              </a:rPr>
              <a:t>Face</a:t>
            </a:r>
            <a:r>
              <a:rPr lang="sr-Latn-ME" sz="1800" i="1" dirty="0">
                <a:latin typeface="Century" panose="02040604050505020304" pitchFamily="18" charset="0"/>
              </a:rPr>
              <a:t>-</a:t>
            </a:r>
            <a:r>
              <a:rPr lang="x-none" sz="1800" i="1" dirty="0">
                <a:latin typeface="Century" panose="02040604050505020304" pitchFamily="18" charset="0"/>
              </a:rPr>
              <a:t>to</a:t>
            </a:r>
            <a:r>
              <a:rPr lang="sr-Latn-ME" sz="1800" i="1" dirty="0">
                <a:latin typeface="Century" panose="02040604050505020304" pitchFamily="18" charset="0"/>
              </a:rPr>
              <a:t>-</a:t>
            </a:r>
            <a:r>
              <a:rPr lang="x-none" sz="1800" i="1" dirty="0">
                <a:latin typeface="Century" panose="02040604050505020304" pitchFamily="18" charset="0"/>
              </a:rPr>
              <a:t>face </a:t>
            </a:r>
            <a:r>
              <a:rPr lang="x-none" sz="1800" dirty="0">
                <a:latin typeface="Century" panose="02040604050505020304" pitchFamily="18" charset="0"/>
              </a:rPr>
              <a:t>metod</a:t>
            </a:r>
            <a:r>
              <a:rPr lang="sr-Latn-ME" sz="1800" dirty="0">
                <a:latin typeface="Century" panose="02040604050505020304" pitchFamily="18" charset="0"/>
              </a:rPr>
              <a:t> ispitivanja</a:t>
            </a:r>
            <a:endParaRPr lang="x-none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Kontrola </a:t>
            </a:r>
            <a:r>
              <a:rPr lang="sr-Latn-ME" sz="1800" dirty="0">
                <a:latin typeface="Century" panose="02040604050505020304" pitchFamily="18" charset="0"/>
              </a:rPr>
              <a:t>10% uzorka</a:t>
            </a:r>
            <a:endParaRPr lang="x-none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x-none" sz="1800" dirty="0">
                <a:latin typeface="Century" panose="02040604050505020304" pitchFamily="18" charset="0"/>
              </a:rPr>
              <a:t>T</a:t>
            </a:r>
            <a:r>
              <a:rPr lang="en-US" sz="1800" dirty="0" err="1">
                <a:latin typeface="Century" panose="02040604050505020304" pitchFamily="18" charset="0"/>
              </a:rPr>
              <a:t>erensko</a:t>
            </a:r>
            <a:r>
              <a:rPr lang="en-US" sz="1800" dirty="0">
                <a:latin typeface="Century" panose="02040604050505020304" pitchFamily="18" charset="0"/>
              </a:rPr>
              <a:t> </a:t>
            </a:r>
            <a:r>
              <a:rPr lang="en-US" sz="1800" dirty="0" err="1">
                <a:latin typeface="Century" panose="02040604050505020304" pitchFamily="18" charset="0"/>
              </a:rPr>
              <a:t>istra</a:t>
            </a:r>
            <a:r>
              <a:rPr lang="hr-HR" sz="1800" dirty="0">
                <a:latin typeface="Century" panose="02040604050505020304" pitchFamily="18" charset="0"/>
              </a:rPr>
              <a:t>živanje</a:t>
            </a:r>
            <a:r>
              <a:rPr lang="x-none" sz="1800" dirty="0">
                <a:latin typeface="Century" panose="02040604050505020304" pitchFamily="18" charset="0"/>
              </a:rPr>
              <a:t>: </a:t>
            </a:r>
            <a:r>
              <a:rPr lang="sr-Latn-ME" sz="1800" dirty="0">
                <a:latin typeface="Century" panose="02040604050505020304" pitchFamily="18" charset="0"/>
              </a:rPr>
              <a:t>1.11. </a:t>
            </a:r>
            <a:r>
              <a:rPr lang="x-none" sz="1800" dirty="0">
                <a:latin typeface="Century" panose="02040604050505020304" pitchFamily="18" charset="0"/>
              </a:rPr>
              <a:t>– </a:t>
            </a:r>
            <a:r>
              <a:rPr lang="sr-Latn-ME" sz="1800" dirty="0">
                <a:latin typeface="Century" panose="02040604050505020304" pitchFamily="18" charset="0"/>
              </a:rPr>
              <a:t>23.11.</a:t>
            </a:r>
            <a:r>
              <a:rPr lang="hr-HR" sz="1800" dirty="0">
                <a:latin typeface="Century" panose="02040604050505020304" pitchFamily="18" charset="0"/>
              </a:rPr>
              <a:t>2019. godine</a:t>
            </a:r>
            <a:endParaRPr lang="x-none" sz="1800" dirty="0"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0410"/>
            <a:ext cx="1224783" cy="979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6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391" y="775877"/>
            <a:ext cx="10515600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za Agenciju?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330534" y="2012237"/>
            <a:ext cx="5414425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81%</a:t>
            </a:r>
            <a:r>
              <a:rPr lang="sr-Latn-ME" sz="1800" dirty="0">
                <a:latin typeface="Century" panose="02040604050505020304" pitchFamily="18" charset="0"/>
              </a:rPr>
              <a:t> ispitanika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je čulo </a:t>
            </a:r>
            <a:r>
              <a:rPr lang="sr-Latn-ME" sz="1800" dirty="0">
                <a:latin typeface="Century" panose="02040604050505020304" pitchFamily="18" charset="0"/>
              </a:rPr>
              <a:t>za Agenciju za sprječavanje korupcije.</a:t>
            </a:r>
            <a:endParaRPr lang="sr-Latn-RS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Za ASK u  mjeri većoj od prosječne nisu čuli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*</a:t>
            </a:r>
            <a:r>
              <a:rPr lang="sr-Latn-RS" sz="1800" dirty="0">
                <a:latin typeface="Century" panose="02040604050505020304" pitchFamily="18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Mlađi od 34 godine,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Stanovnici centralnog regiona Crne Gore,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sa srednjom školom kao najvišim nivoom obrazovanja,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Poljoprivrednici, domaćice i studenti.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sr-Latn-RS" sz="14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sr-Latn-RS" sz="1600" dirty="0">
                <a:solidFill>
                  <a:srgbClr val="01665E"/>
                </a:solidFill>
                <a:latin typeface="Century" panose="02040604050505020304" pitchFamily="18" charset="0"/>
              </a:rPr>
              <a:t>*istaknute samo statistički relevantne razlike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12391" y="33055"/>
            <a:ext cx="108997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>
                <a:latin typeface="Century" panose="02040604050505020304" pitchFamily="18" charset="0"/>
              </a:rPr>
              <a:t>Upoznatost sa radom Agencije za sprječavanje korupcije? 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35176374"/>
              </p:ext>
            </p:extLst>
          </p:nvPr>
        </p:nvGraphicFramePr>
        <p:xfrm>
          <a:off x="932154" y="2012238"/>
          <a:ext cx="4660777" cy="394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4157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znate čime se Agencija bavi?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7200" y="4673600"/>
            <a:ext cx="6659759" cy="1499004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Od onih koji su čuli za Agenciju,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91,1%</a:t>
            </a:r>
            <a:r>
              <a:rPr lang="sr-Latn-RS" sz="1800" dirty="0">
                <a:latin typeface="Century" panose="02040604050505020304" pitchFamily="18" charset="0"/>
              </a:rPr>
              <a:t> njih tvrdi da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zna čime se Agencija bavi</a:t>
            </a:r>
            <a:r>
              <a:rPr lang="sr-Latn-RS" sz="1800" dirty="0">
                <a:latin typeface="Century" panose="020406040505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Od onih koji su odgovorili da znaju čime se ASK bavi, najveći broj ispitanika odabrao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prevenciju i edukaciju u borbi protiv korupcije.</a:t>
            </a:r>
          </a:p>
          <a:p>
            <a:pPr marL="0" indent="0">
              <a:buNone/>
            </a:pPr>
            <a:endParaRPr lang="sr-Latn-RS" sz="2000" dirty="0">
              <a:latin typeface="Century" panose="020406040505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34095945"/>
              </p:ext>
            </p:extLst>
          </p:nvPr>
        </p:nvGraphicFramePr>
        <p:xfrm>
          <a:off x="901129" y="1825625"/>
          <a:ext cx="4913745" cy="2685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6194406"/>
              </p:ext>
            </p:extLst>
          </p:nvPr>
        </p:nvGraphicFramePr>
        <p:xfrm>
          <a:off x="6557709" y="1690688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44681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524" y="365124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Kampanja „Ni centa za mito”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562" y="1578295"/>
            <a:ext cx="5051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400" cap="small" dirty="0">
                <a:latin typeface="Century" panose="02040604050505020304" pitchFamily="18" charset="0"/>
              </a:rPr>
              <a:t>da li ste čuli za kampanju i gdje? </a:t>
            </a:r>
            <a:endParaRPr lang="en-US" sz="1400" cap="small" dirty="0">
              <a:latin typeface="Century" panose="020406040505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16" name="Content Placeholder 1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13631816"/>
              </p:ext>
            </p:extLst>
          </p:nvPr>
        </p:nvGraphicFramePr>
        <p:xfrm>
          <a:off x="907954" y="2052908"/>
          <a:ext cx="5574560" cy="2380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21562" y="4370816"/>
            <a:ext cx="590915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52.3%</a:t>
            </a:r>
            <a:r>
              <a:rPr lang="sr-Latn-RS" dirty="0">
                <a:latin typeface="Century" panose="02040604050505020304" pitchFamily="18" charset="0"/>
              </a:rPr>
              <a:t> građana je čulo za kampanju „Ni centa za mito“.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r-Latn-RS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latin typeface="Century" panose="02040604050505020304" pitchFamily="18" charset="0"/>
              </a:rPr>
              <a:t>Najveći broj građana za pomenutu kampanju je saznalo putem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televizije</a:t>
            </a:r>
            <a:r>
              <a:rPr lang="sr-Latn-RS" dirty="0">
                <a:latin typeface="Century" panose="02040604050505020304" pitchFamily="18" charset="0"/>
              </a:rPr>
              <a:t> (TV spot i drugo) – ovaj stav podržalo je 87.3% ispitanika, a zatim slijede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internet i društvene mreže </a:t>
            </a:r>
            <a:r>
              <a:rPr lang="sr-Latn-RS" dirty="0">
                <a:latin typeface="Century" panose="02040604050505020304" pitchFamily="18" charset="0"/>
              </a:rPr>
              <a:t>sa 54.7% odgovora.</a:t>
            </a:r>
          </a:p>
          <a:p>
            <a:pPr marL="285750" indent="-285750">
              <a:buFontTx/>
              <a:buChar char="-"/>
            </a:pPr>
            <a:endParaRPr lang="sr-Latn-RS" sz="1400" dirty="0">
              <a:latin typeface="Century" panose="02040604050505020304" pitchFamily="18" charset="0"/>
            </a:endParaRPr>
          </a:p>
          <a:p>
            <a:pPr marL="285750" indent="-285750">
              <a:buFontTx/>
              <a:buChar char="-"/>
            </a:pPr>
            <a:endParaRPr lang="sr-Latn-RS" sz="1400" dirty="0">
              <a:latin typeface="Century" panose="02040604050505020304" pitchFamily="18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38810072"/>
              </p:ext>
            </p:extLst>
          </p:nvPr>
        </p:nvGraphicFramePr>
        <p:xfrm>
          <a:off x="6482514" y="1825625"/>
          <a:ext cx="487128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8265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976524" y="365124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za neki od slogana iz kampanje „Ni centa za mito”?</a:t>
            </a: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416498"/>
              </p:ext>
            </p:extLst>
          </p:nvPr>
        </p:nvGraphicFramePr>
        <p:xfrm>
          <a:off x="976524" y="169068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5928259"/>
              </p:ext>
            </p:extLst>
          </p:nvPr>
        </p:nvGraphicFramePr>
        <p:xfrm>
          <a:off x="6920124" y="169068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937048" y="4489279"/>
            <a:ext cx="93155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latin typeface="Century" panose="02040604050505020304" pitchFamily="18" charset="0"/>
              </a:rPr>
              <a:t>Nešto više od polovine ispitanika,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53.2%</a:t>
            </a:r>
            <a:r>
              <a:rPr lang="sr-Latn-RS" dirty="0">
                <a:latin typeface="Century" panose="02040604050505020304" pitchFamily="18" charset="0"/>
              </a:rPr>
              <a:t>, čulo je za slogan „Korupcija nije u igri“ –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50.2%</a:t>
            </a:r>
            <a:r>
              <a:rPr lang="sr-Latn-RS" dirty="0">
                <a:latin typeface="Century" panose="02040604050505020304" pitchFamily="18" charset="0"/>
              </a:rPr>
              <a:t>, dok je prepoznatljivost slogana „Lobiraj zakonito“ nešto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manja</a:t>
            </a:r>
            <a:r>
              <a:rPr lang="sr-Latn-RS" dirty="0">
                <a:latin typeface="Century" panose="02040604050505020304" pitchFamily="18" charset="0"/>
              </a:rPr>
              <a:t> i iznosi 44.6%.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r-Latn-RS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RS" dirty="0">
                <a:latin typeface="Century" panose="02040604050505020304" pitchFamily="18" charset="0"/>
              </a:rPr>
              <a:t>Za slogane su u </a:t>
            </a:r>
            <a:r>
              <a:rPr lang="sr-Latn-RS" dirty="0">
                <a:solidFill>
                  <a:srgbClr val="01665E"/>
                </a:solidFill>
                <a:latin typeface="Century" panose="02040604050505020304" pitchFamily="18" charset="0"/>
              </a:rPr>
              <a:t>manjoj mjeri čuli</a:t>
            </a:r>
            <a:r>
              <a:rPr lang="sr-Latn-RS" dirty="0">
                <a:latin typeface="Century" panose="02040604050505020304" pitchFamily="18" charset="0"/>
              </a:rPr>
              <a:t>: mlađi od 34 godine, ispitanici koji žive van centralnog regiona i oni koji su nastanjeni u seoskim područjima.</a:t>
            </a:r>
          </a:p>
        </p:txBody>
      </p:sp>
    </p:spTree>
    <p:extLst>
      <p:ext uri="{BB962C8B-B14F-4D97-AF65-F5344CB8AC3E}">
        <p14:creationId xmlns:p14="http://schemas.microsoft.com/office/powerpoint/2010/main" val="2008893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Latn-RS" sz="3200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nb-NO" sz="3200" dirty="0">
                <a:solidFill>
                  <a:srgbClr val="01665E"/>
                </a:solidFill>
                <a:latin typeface="Century" panose="02040604050505020304" pitchFamily="18" charset="0"/>
              </a:rPr>
              <a:t>a li ovakve kampanje ohrabruju građane u suprotstavljanju korupciji?</a:t>
            </a:r>
            <a:endParaRPr lang="en-US" sz="32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782798" y="2227897"/>
            <a:ext cx="4880881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72.9%</a:t>
            </a:r>
            <a:r>
              <a:rPr lang="sr-Latn-ME" sz="1800" dirty="0">
                <a:latin typeface="Century" panose="02040604050505020304" pitchFamily="18" charset="0"/>
              </a:rPr>
              <a:t> ispitanika smatra da ovakve kampanje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ohrabruju građane </a:t>
            </a:r>
            <a:r>
              <a:rPr lang="sr-Latn-ME" sz="1800" dirty="0">
                <a:latin typeface="Century" panose="02040604050505020304" pitchFamily="18" charset="0"/>
              </a:rPr>
              <a:t>u suprostavljanju korupciji.</a:t>
            </a:r>
          </a:p>
          <a:p>
            <a:pPr>
              <a:buFont typeface="Wingdings" panose="05000000000000000000" pitchFamily="2" charset="2"/>
              <a:buChar char="§"/>
            </a:pPr>
            <a:endParaRPr lang="sr-Latn-ME" sz="1800" dirty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sr-Latn-ME" sz="1800" dirty="0">
                <a:latin typeface="Century" panose="02040604050505020304" pitchFamily="18" charset="0"/>
              </a:rPr>
              <a:t>Sa ovim stavom su u mjeri </a:t>
            </a:r>
            <a:r>
              <a:rPr lang="sr-Latn-ME" sz="1800" dirty="0">
                <a:solidFill>
                  <a:srgbClr val="01665E"/>
                </a:solidFill>
                <a:latin typeface="Century" panose="02040604050505020304" pitchFamily="18" charset="0"/>
              </a:rPr>
              <a:t>većoj od prosječne</a:t>
            </a:r>
            <a:r>
              <a:rPr lang="sr-Latn-ME" sz="1800" dirty="0">
                <a:latin typeface="Century" panose="02040604050505020304" pitchFamily="18" charset="0"/>
              </a:rPr>
              <a:t> saglasne: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Žene,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Stanovnici centralnog regiona,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Zaposlene osobe,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ME" sz="1600" dirty="0">
                <a:latin typeface="Century" panose="02040604050505020304" pitchFamily="18" charset="0"/>
              </a:rPr>
              <a:t>Osobe sa niskim primanjima.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ME" sz="1600" dirty="0">
              <a:latin typeface="Century" panose="020406040505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7495122"/>
              </p:ext>
            </p:extLst>
          </p:nvPr>
        </p:nvGraphicFramePr>
        <p:xfrm>
          <a:off x="838200" y="22278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01304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251223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Povjerenje u rad Agencije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2"/>
          </p:nvPr>
        </p:nvSpPr>
        <p:spPr>
          <a:xfrm>
            <a:off x="947450" y="3713143"/>
            <a:ext cx="5689410" cy="304669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61.6% </a:t>
            </a:r>
            <a:r>
              <a:rPr lang="sr-Latn-RS" sz="1800" dirty="0">
                <a:latin typeface="Century" panose="02040604050505020304" pitchFamily="18" charset="0"/>
              </a:rPr>
              <a:t>ispitnika navodi da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ima povjerenja </a:t>
            </a:r>
            <a:r>
              <a:rPr lang="sr-Latn-RS" sz="1800" dirty="0">
                <a:latin typeface="Century" panose="02040604050505020304" pitchFamily="18" charset="0"/>
              </a:rPr>
              <a:t>u rad Agencije za sprječavanje korupcije, dok gotovo svaki treći ispitanik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nema povjerenja </a:t>
            </a:r>
            <a:r>
              <a:rPr lang="sr-Latn-RS" sz="1800" dirty="0">
                <a:latin typeface="Century" panose="02040604050505020304" pitchFamily="18" charset="0"/>
              </a:rPr>
              <a:t>u rad Agencije.</a:t>
            </a:r>
          </a:p>
          <a:p>
            <a:pPr algn="just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Niže nivoe povjerenja pokazuju sljedeće grupe: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Muškarci,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iz grupe sa najvišim primanjima.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600" dirty="0">
              <a:latin typeface="Century" panose="02040604050505020304" pitchFamily="18" charset="0"/>
            </a:endParaRP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2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500"/>
              </a:spcBef>
              <a:buFontTx/>
              <a:buChar char="-"/>
            </a:pPr>
            <a:endParaRPr lang="en-US" sz="1400" dirty="0">
              <a:latin typeface="Century" panose="020406040505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0608107"/>
              </p:ext>
            </p:extLst>
          </p:nvPr>
        </p:nvGraphicFramePr>
        <p:xfrm>
          <a:off x="947450" y="1608962"/>
          <a:ext cx="5312722" cy="2085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6715760" y="1503680"/>
            <a:ext cx="3088640" cy="3749040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060317"/>
              </p:ext>
            </p:extLst>
          </p:nvPr>
        </p:nvGraphicFramePr>
        <p:xfrm>
          <a:off x="6810546" y="1608962"/>
          <a:ext cx="5093628" cy="3552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288543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6524" y="40622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U kojoj mjeri je Agencija dala doprinos sveukupnoj borbi protiv korupcije?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2"/>
          </p:nvPr>
        </p:nvSpPr>
        <p:spPr>
          <a:xfrm>
            <a:off x="6065456" y="3583484"/>
            <a:ext cx="5426667" cy="258912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62.3% građana smatra da je Agencija dala doprinos sveukupnoj borbi protiv korupcije u Crnoj Gori.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Muškarci</a:t>
            </a:r>
            <a:r>
              <a:rPr lang="sr-Latn-RS" sz="1800" dirty="0">
                <a:latin typeface="Century" panose="02040604050505020304" pitchFamily="18" charset="0"/>
              </a:rPr>
              <a:t> i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osobe sa visokim primanjima </a:t>
            </a:r>
            <a:r>
              <a:rPr lang="sr-Latn-RS" sz="1800" dirty="0">
                <a:latin typeface="Century" panose="02040604050505020304" pitchFamily="18" charset="0"/>
              </a:rPr>
              <a:t>u većoj mjeri od prosjeka smatraju da Agencija nije dala doprinos borbi protiv korupcije, dok kod ostalih grupa ne postoje statistički značajne razlike. </a:t>
            </a:r>
          </a:p>
          <a:p>
            <a:pPr lvl="1"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6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4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400" dirty="0"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970790"/>
              </p:ext>
            </p:extLst>
          </p:nvPr>
        </p:nvGraphicFramePr>
        <p:xfrm>
          <a:off x="976524" y="1497510"/>
          <a:ext cx="4649091" cy="467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6799366"/>
              </p:ext>
            </p:extLst>
          </p:nvPr>
        </p:nvGraphicFramePr>
        <p:xfrm>
          <a:off x="6065457" y="1497510"/>
          <a:ext cx="5653511" cy="2085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647969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6445" y="644739"/>
            <a:ext cx="7100192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Gdje ste prvi put čuli za Agenciju?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294341" y="1970302"/>
            <a:ext cx="4301175" cy="2262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800" dirty="0">
                <a:latin typeface="Century" panose="02040604050505020304" pitchFamily="18" charset="0"/>
              </a:rPr>
              <a:t>Najveći broj ispitanika, njih čak 71.5% je za Agenciju čulo putem </a:t>
            </a:r>
            <a:r>
              <a:rPr lang="pl-PL" sz="1800" dirty="0">
                <a:solidFill>
                  <a:srgbClr val="01665E"/>
                </a:solidFill>
                <a:latin typeface="Century" panose="02040604050505020304" pitchFamily="18" charset="0"/>
              </a:rPr>
              <a:t>TV-a.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l-PL" sz="1800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800" dirty="0">
                <a:latin typeface="Century" panose="02040604050505020304" pitchFamily="18" charset="0"/>
              </a:rPr>
              <a:t>Nakon toga, građani su se najčešće informisali putem interneta ili su informacije dobili od prijatelja i rođaka. </a:t>
            </a:r>
          </a:p>
          <a:p>
            <a:endParaRPr lang="pl-PL" sz="1700" dirty="0">
              <a:latin typeface="Century" panose="02040604050505020304" pitchFamily="18" charset="0"/>
            </a:endParaRPr>
          </a:p>
          <a:p>
            <a:pPr marL="285750" indent="-285750">
              <a:buFontTx/>
              <a:buChar char="-"/>
            </a:pPr>
            <a:endParaRPr lang="pl-PL" sz="1700" dirty="0">
              <a:latin typeface="Century" panose="02040604050505020304" pitchFamily="18" charset="0"/>
            </a:endParaRPr>
          </a:p>
          <a:p>
            <a:pPr marL="285750" indent="-285750">
              <a:buFontTx/>
              <a:buChar char="-"/>
            </a:pPr>
            <a:endParaRPr lang="pl-PL" sz="1700" dirty="0">
              <a:latin typeface="Century" panose="020406040505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8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74979543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52925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76524" y="406222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Transparentnost rada Agencije danas u poređenju sa </a:t>
            </a:r>
            <a:r>
              <a:rPr lang="pl-PL" sz="3200" u="sng" dirty="0" smtClean="0">
                <a:solidFill>
                  <a:srgbClr val="01665E"/>
                </a:solidFill>
                <a:latin typeface="Century" panose="02040604050505020304" pitchFamily="18" charset="0"/>
              </a:rPr>
              <a:t>prethodnom godinom</a:t>
            </a:r>
            <a:endParaRPr lang="pl-PL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1131416"/>
              </p:ext>
            </p:extLst>
          </p:nvPr>
        </p:nvGraphicFramePr>
        <p:xfrm>
          <a:off x="612391" y="1846907"/>
          <a:ext cx="5061995" cy="3966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Content Placeholder 2"/>
          <p:cNvSpPr>
            <a:spLocks noGrp="1"/>
          </p:cNvSpPr>
          <p:nvPr>
            <p:ph sz="half" idx="2"/>
          </p:nvPr>
        </p:nvSpPr>
        <p:spPr>
          <a:xfrm>
            <a:off x="6695439" y="1846907"/>
            <a:ext cx="4469247" cy="345661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Ukupno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26.5%</a:t>
            </a:r>
            <a:r>
              <a:rPr lang="sr-Latn-RS" sz="1800" dirty="0">
                <a:latin typeface="Century" panose="02040604050505020304" pitchFamily="18" charset="0"/>
              </a:rPr>
              <a:t> ispitanika smatra da je transparentnost rada Agencije porasla u odnosu na 2018. godinu, dok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svaki deseti </a:t>
            </a:r>
            <a:r>
              <a:rPr lang="sr-Latn-RS" sz="1800" dirty="0">
                <a:latin typeface="Century" panose="02040604050505020304" pitchFamily="18" charset="0"/>
              </a:rPr>
              <a:t>ispitanik navodi da je transparentnost smanjena.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Najveći broj </a:t>
            </a:r>
            <a:r>
              <a:rPr lang="sr-Latn-RS" sz="1800" dirty="0">
                <a:latin typeface="Century" panose="02040604050505020304" pitchFamily="18" charset="0"/>
              </a:rPr>
              <a:t>građana je mišljenja da je transparetnost ostala na istom nivou na kojem je bila i prije godinu dana.</a:t>
            </a:r>
            <a:endParaRPr lang="en-US" sz="18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54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62000" y="733084"/>
            <a:ext cx="10515600" cy="1325563"/>
          </a:xfrm>
        </p:spPr>
        <p:txBody>
          <a:bodyPr>
            <a:normAutofit/>
          </a:bodyPr>
          <a:lstStyle/>
          <a:p>
            <a:r>
              <a:rPr lang="pl-PL" sz="2400" u="sng" dirty="0">
                <a:solidFill>
                  <a:srgbClr val="01665E"/>
                </a:solidFill>
                <a:latin typeface="Century" panose="02040604050505020304" pitchFamily="18" charset="0"/>
              </a:rPr>
              <a:t>Lično iskustvo sa korupcijom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55640" cy="4351338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Najveći broj ispitanika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(75.4%) </a:t>
            </a:r>
            <a:r>
              <a:rPr lang="sr-Latn-RS" sz="1800" dirty="0">
                <a:latin typeface="Century" panose="02040604050505020304" pitchFamily="18" charset="0"/>
              </a:rPr>
              <a:t>nije nikada bio uslovljen od bilo kog službenika zahtjevom za davanjem poklona/novca prilikom ostvarivanja svojih prava kod državnih organa ili organa lokalne samouprave.</a:t>
            </a:r>
          </a:p>
          <a:p>
            <a:pPr>
              <a:spcBef>
                <a:spcPts val="500"/>
              </a:spcBef>
              <a:buFontTx/>
              <a:buChar char="-"/>
            </a:pPr>
            <a:endParaRPr lang="sr-Latn-RS" sz="1800" dirty="0">
              <a:latin typeface="Century" panose="02040604050505020304" pitchFamily="18" charset="0"/>
            </a:endParaRPr>
          </a:p>
          <a:p>
            <a:pPr>
              <a:spcBef>
                <a:spcPts val="500"/>
              </a:spcBef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Svaki sedmi ispitanik je bio uslovljen od nekog službenika, a to su češće: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Muškarci,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Osobe koje žive na jugu Crne Gore,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r-Latn-RS" sz="1600" dirty="0">
                <a:latin typeface="Century" panose="02040604050505020304" pitchFamily="18" charset="0"/>
              </a:rPr>
              <a:t>Slabije obrazovane osobe. 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sr-Latn-RS" sz="1300" dirty="0">
              <a:latin typeface="Century" panose="02040604050505020304" pitchFamily="18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sr-Latn-RS" sz="1300" dirty="0">
              <a:latin typeface="Century" panose="02040604050505020304" pitchFamily="18" charset="0"/>
            </a:endParaRPr>
          </a:p>
          <a:p>
            <a:pPr>
              <a:spcBef>
                <a:spcPts val="500"/>
              </a:spcBef>
              <a:buFontTx/>
              <a:buChar char="-"/>
            </a:pPr>
            <a:endParaRPr lang="sr-Latn-RS" sz="1700" dirty="0"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62000" y="7030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>
                <a:latin typeface="Century" panose="02040604050505020304" pitchFamily="18" charset="0"/>
              </a:rPr>
              <a:t>Stavovi javnosti o pitanju korupcije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15" name="Content Placeholder 1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32533346"/>
              </p:ext>
            </p:extLst>
          </p:nvPr>
        </p:nvGraphicFramePr>
        <p:xfrm>
          <a:off x="762000" y="1825625"/>
          <a:ext cx="5181600" cy="4346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Rectangle 13"/>
          <p:cNvSpPr/>
          <p:nvPr/>
        </p:nvSpPr>
        <p:spPr>
          <a:xfrm>
            <a:off x="533400" y="4053840"/>
            <a:ext cx="2762036" cy="1759246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051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Lično iskustvo sa korupcijom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43750975"/>
              </p:ext>
            </p:extLst>
          </p:nvPr>
        </p:nvGraphicFramePr>
        <p:xfrm>
          <a:off x="838200" y="1576218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Content Placeholder 1"/>
          <p:cNvSpPr txBox="1">
            <a:spLocks/>
          </p:cNvSpPr>
          <p:nvPr/>
        </p:nvSpPr>
        <p:spPr>
          <a:xfrm>
            <a:off x="6172200" y="1576218"/>
            <a:ext cx="544068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Kao i kod prethodnog pitanja, najveći je broj onih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(76,6%) </a:t>
            </a:r>
            <a:r>
              <a:rPr lang="sr-Latn-RS" sz="1800" dirty="0">
                <a:latin typeface="Century" panose="02040604050505020304" pitchFamily="18" charset="0"/>
              </a:rPr>
              <a:t>koji tvrde da nikada nisu </a:t>
            </a:r>
            <a:r>
              <a:rPr lang="en-US" sz="1800" dirty="0" err="1">
                <a:latin typeface="Century" panose="02040604050505020304" pitchFamily="18" charset="0"/>
              </a:rPr>
              <a:t>ponudili</a:t>
            </a:r>
            <a:r>
              <a:rPr lang="sr-Latn-RS" sz="1800" dirty="0">
                <a:latin typeface="Century" panose="02040604050505020304" pitchFamily="18" charset="0"/>
              </a:rPr>
              <a:t> neku vrstu poklona/novca kako bi ostvarili pravo koje im po zakonu pripada.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Svaki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sedmi</a:t>
            </a:r>
            <a:r>
              <a:rPr lang="sr-Latn-RS" sz="1800" dirty="0">
                <a:latin typeface="Century" panose="02040604050505020304" pitchFamily="18" charset="0"/>
              </a:rPr>
              <a:t> ispitanik priznaje da je veoma često ili ponekad </a:t>
            </a:r>
            <a:r>
              <a:rPr lang="en-US" sz="1800" dirty="0" err="1">
                <a:latin typeface="Century" panose="02040604050505020304" pitchFamily="18" charset="0"/>
              </a:rPr>
              <a:t>ponudio</a:t>
            </a:r>
            <a:r>
              <a:rPr lang="sr-Latn-RS" sz="1800" dirty="0">
                <a:latin typeface="Century" panose="02040604050505020304" pitchFamily="18" charset="0"/>
              </a:rPr>
              <a:t> mito.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Kada je riječ o strukturi ispitanika koji su se potvrdno izjas</a:t>
            </a:r>
            <a:r>
              <a:rPr lang="en-US" sz="1800" dirty="0">
                <a:latin typeface="Century" panose="02040604050505020304" pitchFamily="18" charset="0"/>
              </a:rPr>
              <a:t>n</a:t>
            </a:r>
            <a:r>
              <a:rPr lang="sr-Latn-RS" sz="1800" dirty="0">
                <a:latin typeface="Century" panose="02040604050505020304" pitchFamily="18" charset="0"/>
              </a:rPr>
              <a:t>ili po ovom pitanju, možemo tvrditi da se uglavnom radi o zaposlenim u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privatnim</a:t>
            </a:r>
            <a:r>
              <a:rPr lang="sr-Latn-RS" sz="1800" dirty="0">
                <a:latin typeface="Century" panose="02040604050505020304" pitchFamily="18" charset="0"/>
              </a:rPr>
              <a:t> firmama ili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samozaposlenim</a:t>
            </a:r>
            <a:r>
              <a:rPr lang="sr-Latn-RS" sz="1800" dirty="0">
                <a:latin typeface="Century" panose="02040604050505020304" pitchFamily="18" charset="0"/>
              </a:rPr>
              <a:t>, osobama koje žive na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jugu</a:t>
            </a:r>
            <a:r>
              <a:rPr lang="sr-Latn-RS" sz="1800" dirty="0">
                <a:latin typeface="Century" panose="02040604050505020304" pitchFamily="18" charset="0"/>
              </a:rPr>
              <a:t> Crne Gore, te onima koji imaju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niža</a:t>
            </a:r>
            <a:r>
              <a:rPr lang="sr-Latn-RS" sz="1800" dirty="0">
                <a:latin typeface="Century" panose="02040604050505020304" pitchFamily="18" charset="0"/>
              </a:rPr>
              <a:t> primanja i školsku spremu.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830320"/>
            <a:ext cx="2762036" cy="1759246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77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1524" y="1942303"/>
            <a:ext cx="4457701" cy="2725740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od nekog iz vaše neposredne okoline  da je primio ili ponudio mito? 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half" idx="1"/>
          </p:nvPr>
        </p:nvSpPr>
        <p:spPr>
          <a:xfrm>
            <a:off x="5362572" y="3780051"/>
            <a:ext cx="6257923" cy="268616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U odnosu na lično iskustvo, očekivano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veći broj </a:t>
            </a:r>
            <a:r>
              <a:rPr lang="sr-Latn-RS" sz="1800" dirty="0">
                <a:latin typeface="Century" panose="02040604050505020304" pitchFamily="18" charset="0"/>
              </a:rPr>
              <a:t>onih koji tvrde da su čuli da je neko iz njihove neposredne okoline bio uslovljen od nekog službenika zahtjevom za davanjem poklona/novca, prilikom ostvarivanja svojih prava.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sr-Latn-RS" sz="1800" dirty="0">
              <a:latin typeface="Century" panose="02040604050505020304" pitchFamily="18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latin typeface="Century" panose="02040604050505020304" pitchFamily="18" charset="0"/>
              </a:rPr>
              <a:t>Kumulativno, riječ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43.9%</a:t>
            </a:r>
            <a:r>
              <a:rPr lang="sr-Latn-RS" sz="1800" dirty="0">
                <a:latin typeface="Century" panose="02040604050505020304" pitchFamily="18" charset="0"/>
              </a:rPr>
              <a:t> građana koji tvrde da je nekome iz njihove neposredne okoline traženo „dodatno plaćanje“ za izvršenje usluge.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33374" y="1129405"/>
            <a:ext cx="6116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dirty="0">
                <a:latin typeface="Century" panose="02040604050505020304" pitchFamily="18" charset="0"/>
                <a:cs typeface="Arial" panose="020B0604020202020204" pitchFamily="34" charset="0"/>
              </a:rPr>
              <a:t>Da li ste čuli od nekog iz vaše neposredne okoline da je prilikom ostvarivanja svojih prava kod državnih ili lokalnih organa bio uslovljen od bilo kog službenika zahtjevom za davanjem poklona/novca?</a:t>
            </a:r>
            <a:r>
              <a:rPr lang="sr-Latn-ME" sz="12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r-Latn-ME" sz="12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cap="small" dirty="0">
              <a:solidFill>
                <a:schemeClr val="tx1">
                  <a:lumMod val="50000"/>
                  <a:lumOff val="50000"/>
                </a:schemeClr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2026056"/>
              </p:ext>
            </p:extLst>
          </p:nvPr>
        </p:nvGraphicFramePr>
        <p:xfrm>
          <a:off x="5433374" y="881941"/>
          <a:ext cx="6324597" cy="3066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930119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1524" y="1942303"/>
            <a:ext cx="4457701" cy="2725740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čuli od nekog iz vaše neposredne okoline da je primio ili ponudio mito? 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half" idx="1"/>
          </p:nvPr>
        </p:nvSpPr>
        <p:spPr>
          <a:xfrm>
            <a:off x="5482757" y="677825"/>
            <a:ext cx="6233249" cy="325315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Slična</a:t>
            </a:r>
            <a:r>
              <a:rPr lang="sr-Latn-RS" sz="1800" dirty="0">
                <a:latin typeface="Century" panose="02040604050505020304" pitchFamily="18" charset="0"/>
              </a:rPr>
              <a:t>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situacija</a:t>
            </a:r>
            <a:r>
              <a:rPr lang="sr-Latn-RS" sz="1800" dirty="0">
                <a:latin typeface="Century" panose="02040604050505020304" pitchFamily="18" charset="0"/>
              </a:rPr>
              <a:t> i kod davanja poklona/novca koje je </a:t>
            </a:r>
            <a:r>
              <a:rPr lang="sr-Latn-RS" sz="1800" dirty="0" smtClean="0">
                <a:latin typeface="Century" panose="02040604050505020304" pitchFamily="18" charset="0"/>
              </a:rPr>
              <a:t>ponudio </a:t>
            </a:r>
            <a:r>
              <a:rPr lang="sr-Latn-RS" sz="1800" dirty="0">
                <a:latin typeface="Century" panose="02040604050505020304" pitchFamily="18" charset="0"/>
              </a:rPr>
              <a:t>neko iz neposredne okoline ispitanika, kako bi ostvario pravo koje im pripada.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Značajno</a:t>
            </a:r>
            <a:r>
              <a:rPr lang="sr-Latn-RS" sz="1800" dirty="0">
                <a:latin typeface="Century" panose="02040604050505020304" pitchFamily="18" charset="0"/>
              </a:rPr>
              <a:t> je </a:t>
            </a:r>
            <a:r>
              <a:rPr lang="sr-Latn-RS" sz="1800" dirty="0">
                <a:solidFill>
                  <a:srgbClr val="01665E"/>
                </a:solidFill>
                <a:latin typeface="Century" panose="02040604050505020304" pitchFamily="18" charset="0"/>
              </a:rPr>
              <a:t>veći</a:t>
            </a:r>
            <a:r>
              <a:rPr lang="sr-Latn-RS" sz="1800" dirty="0">
                <a:latin typeface="Century" panose="02040604050505020304" pitchFamily="18" charset="0"/>
              </a:rPr>
              <a:t> broj građana koji smatraju da </a:t>
            </a:r>
            <a:r>
              <a:rPr lang="en-US" sz="1800" dirty="0">
                <a:latin typeface="Century" panose="02040604050505020304" pitchFamily="18" charset="0"/>
              </a:rPr>
              <a:t>“</a:t>
            </a:r>
            <a:r>
              <a:rPr lang="sr-Latn-RS" sz="1800" dirty="0">
                <a:latin typeface="Century" panose="02040604050505020304" pitchFamily="18" charset="0"/>
              </a:rPr>
              <a:t>nelegalna plaćanja</a:t>
            </a:r>
            <a:r>
              <a:rPr lang="en-US" sz="1800" dirty="0">
                <a:latin typeface="Century" panose="02040604050505020304" pitchFamily="18" charset="0"/>
              </a:rPr>
              <a:t>”</a:t>
            </a:r>
            <a:r>
              <a:rPr lang="sr-Latn-RS" sz="1800" dirty="0">
                <a:latin typeface="Century" panose="02040604050505020304" pitchFamily="18" charset="0"/>
              </a:rPr>
              <a:t> postoje (kumulativno 44,7%), ali da ih je prije </a:t>
            </a:r>
            <a:r>
              <a:rPr lang="sr-Latn-RS" sz="1800" dirty="0" smtClean="0">
                <a:latin typeface="Century" panose="02040604050505020304" pitchFamily="18" charset="0"/>
              </a:rPr>
              <a:t>ponudio </a:t>
            </a:r>
            <a:r>
              <a:rPr lang="sr-Latn-RS" sz="1800" dirty="0">
                <a:latin typeface="Century" panose="02040604050505020304" pitchFamily="18" charset="0"/>
              </a:rPr>
              <a:t>neko iz njihove okoline, nego oni sami (svega 14,3% potvrdilo da je to nekada uradilo).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482757" y="3700143"/>
            <a:ext cx="6065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200" dirty="0">
                <a:latin typeface="Century" panose="02040604050505020304" pitchFamily="18" charset="0"/>
                <a:cs typeface="Arial" panose="020B0604020202020204" pitchFamily="34" charset="0"/>
              </a:rPr>
              <a:t>Da li ste čuli od nekog iz Vaše neposredne okoline da je ponudio neku vrstu poklona/novca kako bi ostvario pravo koje mu po zakonu pripada? </a:t>
            </a:r>
            <a:endParaRPr lang="en-US" sz="1200" cap="small" dirty="0">
              <a:solidFill>
                <a:schemeClr val="tx1">
                  <a:lumMod val="50000"/>
                  <a:lumOff val="50000"/>
                </a:schemeClr>
              </a:solidFill>
              <a:latin typeface="Century" panose="02040604050505020304" pitchFamily="18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149806"/>
              </p:ext>
            </p:extLst>
          </p:nvPr>
        </p:nvGraphicFramePr>
        <p:xfrm>
          <a:off x="5482757" y="3227692"/>
          <a:ext cx="6378996" cy="3075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80321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206155"/>
            <a:ext cx="10515600" cy="1325563"/>
          </a:xfrm>
        </p:spPr>
        <p:txBody>
          <a:bodyPr>
            <a:normAutofit/>
          </a:bodyPr>
          <a:lstStyle/>
          <a:p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a li smatrate da je u redu nešto od sljedećeg?</a:t>
            </a:r>
            <a:endParaRPr lang="pl-PL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534862" y="1932134"/>
            <a:ext cx="917907" cy="892931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5378115" y="3258723"/>
            <a:ext cx="917907" cy="890590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5256818" y="4488024"/>
            <a:ext cx="917907" cy="923039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graphicFrame>
        <p:nvGraphicFramePr>
          <p:cNvPr id="14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90655202"/>
              </p:ext>
            </p:extLst>
          </p:nvPr>
        </p:nvGraphicFramePr>
        <p:xfrm>
          <a:off x="838200" y="1821266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793591" y="1825625"/>
            <a:ext cx="435584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U najvećem procentu građani Crne Gore smatraju da nikada nije u redu: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dati novac 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službeniku u javnom sektoru kako bi se ostvarila prava koja im zakonom pripadaju (88.9%);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dati poklon 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službeniku u javnom sektoru kako bi se ostvarila neka prava koja im zakonom pripadaju (86.5%),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učiniti uslugu 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službeniku u javnom sektoru kako bi se ostvarili prava koja im zakonom pripadaju (83.7%).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996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35458" y="388428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U kojim oblastima/institucijama je korupcija najzastupljenija? </a:t>
            </a:r>
          </a:p>
        </p:txBody>
      </p:sp>
      <p:sp>
        <p:nvSpPr>
          <p:cNvPr id="20" name="Oval 19"/>
          <p:cNvSpPr/>
          <p:nvPr/>
        </p:nvSpPr>
        <p:spPr>
          <a:xfrm>
            <a:off x="5885352" y="1712198"/>
            <a:ext cx="917907" cy="890590"/>
          </a:xfrm>
          <a:prstGeom prst="ellipse">
            <a:avLst/>
          </a:prstGeom>
          <a:solidFill>
            <a:srgbClr val="C7EAE5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9349411"/>
              </p:ext>
            </p:extLst>
          </p:nvPr>
        </p:nvGraphicFramePr>
        <p:xfrm>
          <a:off x="735458" y="1712198"/>
          <a:ext cx="6423462" cy="4689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37798" y="1712198"/>
            <a:ext cx="42132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U percepciji građana Crne Gore korupcija je najzastupljenija u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zdravstvu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 To je stav koji dijeli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26.1%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građana.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Gotovo svaki šesti ispitanik kaže da je korupcija najzastupljenija u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inspekcijskim službama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(17.6%).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Poslije inspekcijskih službi, po mišljenju građana, korupcija je najzastupljenija u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državnoj upravi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(12.4%),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sudstvu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(10.1%) 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opštinskim službama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(6.8%).</a:t>
            </a:r>
          </a:p>
        </p:txBody>
      </p:sp>
    </p:spTree>
    <p:extLst>
      <p:ext uri="{BB962C8B-B14F-4D97-AF65-F5344CB8AC3E}">
        <p14:creationId xmlns:p14="http://schemas.microsoft.com/office/powerpoint/2010/main" val="2469907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11691" y="367273"/>
            <a:ext cx="10967599" cy="1340228"/>
          </a:xfrm>
        </p:spPr>
        <p:txBody>
          <a:bodyPr>
            <a:no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Koji su osnovni uzroci pojave/prisutnosti korupcije?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6607358"/>
              </p:ext>
            </p:extLst>
          </p:nvPr>
        </p:nvGraphicFramePr>
        <p:xfrm>
          <a:off x="990530" y="1527053"/>
          <a:ext cx="5967413" cy="482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392766" y="1527053"/>
            <a:ext cx="435219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Osnovni uzroci pojave/prisutnosti korupcije koje primjećuju crnogorski građani su: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Nedostatak građanske svijesti i odgovornosti o štetnosti korupcije 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(36.9%),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Niska primanja službenika u državnim/opštinskim službama 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(31.2%),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Nepotizam kao oblik korupcije </a:t>
            </a:r>
            <a:r>
              <a:rPr lang="sr-Latn-ME" sz="1600" dirty="0">
                <a:solidFill>
                  <a:srgbClr val="01665E"/>
                </a:solidFill>
                <a:latin typeface="Century" panose="02040604050505020304" pitchFamily="18" charset="0"/>
              </a:rPr>
              <a:t>(25.7%).</a:t>
            </a:r>
            <a:endParaRPr lang="en-US" sz="16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565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749" y="418303"/>
            <a:ext cx="10601326" cy="1219997"/>
          </a:xfrm>
        </p:spPr>
        <p:txBody>
          <a:bodyPr>
            <a:noAutofit/>
          </a:bodyPr>
          <a:lstStyle/>
          <a:p>
            <a:r>
              <a:rPr lang="x-none" sz="2800" dirty="0">
                <a:solidFill>
                  <a:srgbClr val="01665E"/>
                </a:solidFill>
                <a:latin typeface="Cambria" panose="02040503050406030204" pitchFamily="18" charset="0"/>
              </a:rPr>
              <a:t>K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akvo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je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Vaše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mišljenje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o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prisutnosti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korupcije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u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Crnoj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Gori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danas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u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poređenju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sa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tim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kakvo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je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stanje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bilo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prije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01665E"/>
                </a:solidFill>
                <a:latin typeface="Cambria" panose="02040503050406030204" pitchFamily="18" charset="0"/>
              </a:rPr>
              <a:t>godinu</a:t>
            </a:r>
            <a:r>
              <a:rPr lang="en-US" sz="2800" dirty="0">
                <a:solidFill>
                  <a:srgbClr val="01665E"/>
                </a:solidFill>
                <a:latin typeface="Cambria" panose="02040503050406030204" pitchFamily="18" charset="0"/>
              </a:rPr>
              <a:t>?</a:t>
            </a:r>
            <a:r>
              <a:rPr lang="en-US" sz="2800" dirty="0">
                <a:solidFill>
                  <a:srgbClr val="01665E"/>
                </a:solidFill>
              </a:rPr>
              <a:t> </a:t>
            </a:r>
            <a:endParaRPr lang="pl-PL" sz="28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6875471"/>
              </p:ext>
            </p:extLst>
          </p:nvPr>
        </p:nvGraphicFramePr>
        <p:xfrm>
          <a:off x="334259" y="1939319"/>
          <a:ext cx="7422000" cy="441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angle 9"/>
          <p:cNvSpPr/>
          <p:nvPr/>
        </p:nvSpPr>
        <p:spPr>
          <a:xfrm>
            <a:off x="2793868" y="1884550"/>
            <a:ext cx="1251391" cy="4226968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090518" y="1884550"/>
            <a:ext cx="3788177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broj ispitanika smatra da je korupcija ostala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na istom nivou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kao i prošle godine (</a:t>
            </a:r>
            <a:r>
              <a:rPr lang="sr-Latn-ME" dirty="0" smtClean="0">
                <a:solidFill>
                  <a:prstClr val="black"/>
                </a:solidFill>
                <a:latin typeface="Century" panose="02040604050505020304" pitchFamily="18" charset="0"/>
              </a:rPr>
              <a:t>4</a:t>
            </a:r>
            <a:r>
              <a:rPr lang="en-GB" dirty="0" smtClean="0">
                <a:solidFill>
                  <a:prstClr val="black"/>
                </a:solidFill>
                <a:latin typeface="Century" panose="02040604050505020304" pitchFamily="18" charset="0"/>
              </a:rPr>
              <a:t>6</a:t>
            </a:r>
            <a:r>
              <a:rPr lang="sr-Latn-ME" dirty="0" smtClean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  <a:r>
              <a:rPr lang="en-GB" dirty="0" smtClean="0">
                <a:solidFill>
                  <a:prstClr val="black"/>
                </a:solidFill>
                <a:latin typeface="Century" panose="02040604050505020304" pitchFamily="18" charset="0"/>
              </a:rPr>
              <a:t>2</a:t>
            </a:r>
            <a:r>
              <a:rPr lang="sr-Latn-ME" dirty="0" smtClean="0">
                <a:solidFill>
                  <a:prstClr val="black"/>
                </a:solidFill>
                <a:latin typeface="Century" panose="02040604050505020304" pitchFamily="18" charset="0"/>
              </a:rPr>
              <a:t>%).</a:t>
            </a: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Četvrtina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ispitanika smatra da je nivo korupcije smanjen, a iznad prosjeka u ovu grupu spadaju:</a:t>
            </a:r>
            <a:endParaRPr lang="sr-Latn-ME" sz="160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Osobe iz centralne regije,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Oni sa višim primanjima.</a:t>
            </a:r>
          </a:p>
        </p:txBody>
      </p:sp>
    </p:spTree>
    <p:extLst>
      <p:ext uri="{BB962C8B-B14F-4D97-AF65-F5344CB8AC3E}">
        <p14:creationId xmlns:p14="http://schemas.microsoft.com/office/powerpoint/2010/main" val="3932903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199" y="485678"/>
            <a:ext cx="10515600" cy="1408436"/>
          </a:xfrm>
        </p:spPr>
        <p:txBody>
          <a:bodyPr>
            <a:normAutofit/>
          </a:bodyPr>
          <a:lstStyle/>
          <a:p>
            <a:r>
              <a:rPr lang="sr-Latn-ME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K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o je 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krivično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odgovoran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za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krivična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djela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primanje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/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davanje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sz="3200" dirty="0" err="1">
                <a:solidFill>
                  <a:srgbClr val="01665E"/>
                </a:solidFill>
                <a:latin typeface="Century" panose="02040604050505020304" pitchFamily="18" charset="0"/>
              </a:rPr>
              <a:t>mita</a:t>
            </a:r>
            <a: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  <a:t>?</a:t>
            </a:r>
            <a:br>
              <a:rPr lang="en-US" sz="3200" dirty="0">
                <a:solidFill>
                  <a:srgbClr val="01665E"/>
                </a:solidFill>
                <a:latin typeface="Century" panose="02040604050505020304" pitchFamily="18" charset="0"/>
              </a:rPr>
            </a:br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ontent Placeholder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18818768"/>
              </p:ext>
            </p:extLst>
          </p:nvPr>
        </p:nvGraphicFramePr>
        <p:xfrm>
          <a:off x="914399" y="1821266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761503" y="1825625"/>
            <a:ext cx="47306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broj ispitanika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(67.8%)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smatra da su u koruptivnim radnjama krivično odgovorni ono lice koje daje mito, kao i ono lice koje mito prima.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Više od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četvrtine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ispitanika smatra da je u koruptivnim radnjama krivično odgovorno samo ono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lice koje traži mito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(26.9%).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Statistički značajne razlike u uzorku s obzirom na demografske karakteristike ispitanika ne postoje u pogledu ovog pitanja. </a:t>
            </a:r>
          </a:p>
        </p:txBody>
      </p:sp>
    </p:spTree>
    <p:extLst>
      <p:ext uri="{BB962C8B-B14F-4D97-AF65-F5344CB8AC3E}">
        <p14:creationId xmlns:p14="http://schemas.microsoft.com/office/powerpoint/2010/main" val="1248460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199" y="485678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Da li ste upoznati sa tim na koje sve načine možete prijaviti korupciju?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11" name="Content Placeholder 10">
            <a:extLst>
              <a:ext uri="{FF2B5EF4-FFF2-40B4-BE49-F238E27FC236}">
                <a16:creationId xmlns="" xmlns:a16="http://schemas.microsoft.com/office/drawing/2014/main" id="{00000000-0008-0000-1300-000003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217068"/>
              </p:ext>
            </p:extLst>
          </p:nvPr>
        </p:nvGraphicFramePr>
        <p:xfrm>
          <a:off x="838198" y="1811241"/>
          <a:ext cx="5907631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30F9A68-2CDF-400D-A00C-17AD03A6FB14}"/>
              </a:ext>
            </a:extLst>
          </p:cNvPr>
          <p:cNvSpPr txBox="1"/>
          <p:nvPr/>
        </p:nvSpPr>
        <p:spPr>
          <a:xfrm>
            <a:off x="6745830" y="1931542"/>
            <a:ext cx="44786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01665E"/>
                </a:solidFill>
                <a:latin typeface="Century" panose="02040604050505020304" pitchFamily="18" charset="0"/>
              </a:rPr>
              <a:t>Gotovo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srgbClr val="01665E"/>
                </a:solidFill>
                <a:latin typeface="Century" panose="02040604050505020304" pitchFamily="18" charset="0"/>
              </a:rPr>
              <a:t>polovina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ispitanika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njih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45.0%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,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smatra da korupciju može prijaviti Agenciji za sprječavanje korupcije, bilo direktnim kontaktom, bilo putem pošte/telefona/faksa ili email-a.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 smtClean="0">
                <a:solidFill>
                  <a:prstClr val="black"/>
                </a:solidFill>
                <a:latin typeface="Century" panose="02040604050505020304" pitchFamily="18" charset="0"/>
              </a:rPr>
              <a:t>Nešto manji </a:t>
            </a:r>
            <a:r>
              <a:rPr lang="en-US" dirty="0" err="1" smtClean="0">
                <a:solidFill>
                  <a:prstClr val="black"/>
                </a:solidFill>
                <a:latin typeface="Century" panose="02040604050505020304" pitchFamily="18" charset="0"/>
              </a:rPr>
              <a:t>broj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, 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42.3%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,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kao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nadle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ž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nu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adresu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vidi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Upravu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policije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. </a:t>
            </a: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Procenat onih koji nijesu upoznati sa time kako mogu prijaviti korupciju je značajan –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2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1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.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7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%.</a:t>
            </a:r>
            <a:endParaRPr lang="en-US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1F1C2D81-1BBB-4245-9747-547AD07ADD77}"/>
              </a:ext>
            </a:extLst>
          </p:cNvPr>
          <p:cNvSpPr/>
          <p:nvPr/>
        </p:nvSpPr>
        <p:spPr>
          <a:xfrm>
            <a:off x="3454400" y="2072640"/>
            <a:ext cx="3210560" cy="1064164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8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43790" y="451730"/>
            <a:ext cx="10326268" cy="1298141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Kako ste se informisali o ovim načinima prijave korupcije?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00000000-0008-0000-14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495758"/>
              </p:ext>
            </p:extLst>
          </p:nvPr>
        </p:nvGraphicFramePr>
        <p:xfrm>
          <a:off x="765333" y="1749871"/>
          <a:ext cx="5967413" cy="4400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EA3470-D616-4B3D-8E77-78952C92188A}"/>
              </a:ext>
            </a:extLst>
          </p:cNvPr>
          <p:cNvSpPr txBox="1"/>
          <p:nvPr/>
        </p:nvSpPr>
        <p:spPr>
          <a:xfrm>
            <a:off x="7154548" y="1749871"/>
            <a:ext cx="404177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Najveći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broj građana Crne Gore se o načinima prijave korupcije informiše putem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TV-a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(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53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.1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0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%).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Pored TV-a, najefikasniji način informisanja o načinima prijave korupcije 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je 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internet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11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3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%).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 trećem mjestu ispitanici izdvajaju informisanje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kroz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srgbClr val="01665E"/>
                </a:solidFill>
                <a:latin typeface="Century" panose="02040604050505020304" pitchFamily="18" charset="0"/>
              </a:rPr>
              <a:t>neposredni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srgbClr val="01665E"/>
                </a:solidFill>
                <a:latin typeface="Century" panose="02040604050505020304" pitchFamily="18" charset="0"/>
              </a:rPr>
              <a:t>kontakt</a:t>
            </a:r>
            <a:r>
              <a:rPr lang="en-US" dirty="0">
                <a:solidFill>
                  <a:srgbClr val="01665E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sa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prijateljima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i</a:t>
            </a:r>
            <a:r>
              <a:rPr lang="en-US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entury" panose="02040604050505020304" pitchFamily="18" charset="0"/>
              </a:rPr>
              <a:t>ro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đacima (15%).</a:t>
            </a:r>
            <a:endParaRPr lang="en-US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162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a li ste u posljednjih 12 mjeseci </a:t>
            </a:r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V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i ili neko od članova </a:t>
            </a:r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V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ašeg domaćinstva koristili neki od navedenih načina za </a:t>
            </a:r>
            <a:r>
              <a:rPr lang="x-non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prijavu korupcije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?</a:t>
            </a:r>
            <a:endParaRPr lang="en-US" sz="32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ontent Placeholder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42579407"/>
              </p:ext>
            </p:extLst>
          </p:nvPr>
        </p:nvGraphicFramePr>
        <p:xfrm>
          <a:off x="838200" y="175597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1DAF9B9-5BC0-490A-9348-7C0157AE01C5}"/>
              </a:ext>
            </a:extLst>
          </p:cNvPr>
          <p:cNvSpPr txBox="1"/>
          <p:nvPr/>
        </p:nvSpPr>
        <p:spPr>
          <a:xfrm>
            <a:off x="7006374" y="1690688"/>
            <a:ext cx="41005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broj građana Crne Gore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(73.7%)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kaže da u posljednjih 12 mjeseci nije prijavilo korupciju, jer za tim nije bilo potrebe.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Svaki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sedmi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građanin nije prijavio, iako je bio svjedok korupcije.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U grupi onih koji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nijesu prijavili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a bili su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svjedoci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korupcije, su u većoj mjeri stanovnici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južne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centralne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regije. U pogledu ostalih karakteristika, ne postoje statistički značajne razlike.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85957" y="1755977"/>
            <a:ext cx="1243043" cy="4084028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55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r-Latn-ME" sz="3200" dirty="0">
                <a:solidFill>
                  <a:srgbClr val="01665E"/>
                </a:solidFill>
                <a:latin typeface="Century" panose="02040604050505020304" pitchFamily="18" charset="0"/>
              </a:rPr>
              <a:t>D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a li biste, </a:t>
            </a:r>
            <a:r>
              <a:rPr lang="x-non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u slučaju, da dođete do informacije/a o korupciji</a:t>
            </a:r>
            <a:r>
              <a:rPr lang="x-none" sz="3200" dirty="0">
                <a:solidFill>
                  <a:srgbClr val="01665E"/>
                </a:solidFill>
                <a:latin typeface="Century" panose="02040604050505020304" pitchFamily="18" charset="0"/>
              </a:rPr>
              <a:t>, iz ličnog i/ili tuđeg iskustva, prijavili taj slučaj?</a:t>
            </a:r>
            <a:endParaRPr lang="en-US" sz="3200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7" name="Content Placeholder 9">
            <a:extLst>
              <a:ext uri="{FF2B5EF4-FFF2-40B4-BE49-F238E27FC236}">
                <a16:creationId xmlns="" xmlns:a16="http://schemas.microsoft.com/office/drawing/2014/main" id="{00000000-0008-0000-1600-000004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20040"/>
              </p:ext>
            </p:extLst>
          </p:nvPr>
        </p:nvGraphicFramePr>
        <p:xfrm>
          <a:off x="838200" y="1821267"/>
          <a:ext cx="600301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11C4FC9-A55C-4F8C-9234-C08742FEAFC8}"/>
              </a:ext>
            </a:extLst>
          </p:cNvPr>
          <p:cNvSpPr txBox="1"/>
          <p:nvPr/>
        </p:nvSpPr>
        <p:spPr>
          <a:xfrm>
            <a:off x="7600613" y="1690688"/>
            <a:ext cx="3941147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Relativnu većinu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čine građani koji kažu da ne bi prijavili korupciju (38.2%).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Trećina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ispitanika, njih 34.5%, tvrde da bi prijavili korupciju, dok nešto preko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četvrtine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nisu mogli da odrede svoj stav.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Među onima koji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ne bi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prijavili korupciju su češće: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Stanovnici urbanih područja,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Osobe iz centralne regije,</a:t>
            </a:r>
            <a:endParaRPr lang="en-US" sz="1600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298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just"/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Kome biste prijavili </a:t>
            </a:r>
            <a:r>
              <a:rPr lang="sr-Latn-M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korupciju</a:t>
            </a:r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?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="" xmlns:a16="http://schemas.microsoft.com/office/drawing/2014/main" id="{00000000-0008-0000-1700-000004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4834"/>
              </p:ext>
            </p:extLst>
          </p:nvPr>
        </p:nvGraphicFramePr>
        <p:xfrm>
          <a:off x="838200" y="1446848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108D0DD-3BB9-4A0D-9636-F5328FF74F80}"/>
              </a:ext>
            </a:extLst>
          </p:cNvPr>
          <p:cNvSpPr txBox="1"/>
          <p:nvPr/>
        </p:nvSpPr>
        <p:spPr>
          <a:xfrm>
            <a:off x="6172202" y="1446848"/>
            <a:ext cx="594198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procenat građana korupciju bi prijavili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Agenciji za sprječavanje korupcije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(49.9%).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Nakon toga, građani bi korupciju prijavili Upravi policije (25.2%), zatim slijede mediji (7.5%), nevladine organizacije (6.%) i tužilaštvo (4.4%).</a:t>
            </a:r>
          </a:p>
          <a:p>
            <a:pPr algn="just"/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Ovaj poredak je kompatibilan sa odgovorima koje su građani dali na pitanje „Da li ste upoznati s tim na koje sve načine možete prijaviti korupciju“ gdje je najviši procenat takođe birao Agenciju za sprječavanje korupcije i Upravu policije.</a:t>
            </a:r>
          </a:p>
          <a:p>
            <a:pPr algn="just"/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Građani koji bi prijavili korupciju Agenciji za sprječavanje korupcije su uglavnom:</a:t>
            </a:r>
            <a:endParaRPr lang="sr-Latn-ME" sz="160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Sa završenom srednjom školom,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en-US" sz="1600" dirty="0" err="1">
                <a:solidFill>
                  <a:prstClr val="black"/>
                </a:solidFill>
                <a:latin typeface="Century" panose="02040604050505020304" pitchFamily="18" charset="0"/>
              </a:rPr>
              <a:t>Iz</a:t>
            </a:r>
            <a:r>
              <a:rPr lang="en-US" sz="1600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Century" panose="02040604050505020304" pitchFamily="18" charset="0"/>
              </a:rPr>
              <a:t>sjevernog</a:t>
            </a:r>
            <a:r>
              <a:rPr lang="en-US" sz="1600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i centralnog </a:t>
            </a:r>
            <a:r>
              <a:rPr lang="en-US" sz="1600" dirty="0" err="1">
                <a:solidFill>
                  <a:prstClr val="black"/>
                </a:solidFill>
                <a:latin typeface="Century" panose="02040604050505020304" pitchFamily="18" charset="0"/>
              </a:rPr>
              <a:t>regiona</a:t>
            </a: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endParaRPr lang="sr-Latn-ME" sz="1600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2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008" y="413623"/>
            <a:ext cx="10515600" cy="1325563"/>
          </a:xfrm>
        </p:spPr>
        <p:txBody>
          <a:bodyPr>
            <a:normAutofit/>
          </a:bodyPr>
          <a:lstStyle/>
          <a:p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Na koji način biste prijavili </a:t>
            </a:r>
            <a:r>
              <a:rPr lang="sr-Latn-M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korupciju</a:t>
            </a:r>
            <a:r>
              <a:rPr lang="pl-PL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?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85499" y="2406902"/>
            <a:ext cx="46093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Građani bi u najvećoj mjeri korupciju prijavili putem </a:t>
            </a:r>
            <a:r>
              <a:rPr lang="sr-Latn-ME" dirty="0">
                <a:latin typeface="Century" panose="02040604050505020304" pitchFamily="18" charset="0"/>
              </a:rPr>
              <a:t>neposrednog kontakta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sa nadležnim institucijama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(34.0%).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srgbClr val="01665E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latin typeface="Century" panose="02040604050505020304" pitchFamily="18" charset="0"/>
              </a:rPr>
              <a:t>Na drugom mjestu nalazi se prijava putem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telefona </a:t>
            </a:r>
            <a:r>
              <a:rPr lang="sr-Latn-ME" dirty="0">
                <a:latin typeface="Century" panose="02040604050505020304" pitchFamily="18" charset="0"/>
              </a:rPr>
              <a:t>ili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faxa</a:t>
            </a:r>
            <a:r>
              <a:rPr lang="sr-Latn-ME" dirty="0">
                <a:latin typeface="Century" panose="02040604050505020304" pitchFamily="18" charset="0"/>
              </a:rPr>
              <a:t>, a zatim slijede prijava putem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kutije za žalbe </a:t>
            </a:r>
            <a:r>
              <a:rPr lang="sr-Latn-ME" dirty="0">
                <a:latin typeface="Century" panose="02040604050505020304" pitchFamily="18" charset="0"/>
              </a:rPr>
              <a:t>ili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pošte</a:t>
            </a:r>
            <a:r>
              <a:rPr lang="sr-Latn-ME" dirty="0">
                <a:latin typeface="Century" panose="02040604050505020304" pitchFamily="18" charset="0"/>
              </a:rPr>
              <a:t> koju preferira svaki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sedmi</a:t>
            </a:r>
            <a:r>
              <a:rPr lang="sr-Latn-ME" dirty="0">
                <a:latin typeface="Century" panose="02040604050505020304" pitchFamily="18" charset="0"/>
              </a:rPr>
              <a:t> ispitanik.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00000000-0008-0000-18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6615286"/>
              </p:ext>
            </p:extLst>
          </p:nvPr>
        </p:nvGraphicFramePr>
        <p:xfrm>
          <a:off x="581008" y="1575967"/>
          <a:ext cx="5967413" cy="459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017523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12391" y="319774"/>
            <a:ext cx="10251094" cy="1483085"/>
          </a:xfrm>
        </p:spPr>
        <p:txBody>
          <a:bodyPr>
            <a:no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Koji su glavni razlozi zbog kojih ne biste prijavili korupciju?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00000000-0008-0000-19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9650375"/>
              </p:ext>
            </p:extLst>
          </p:nvPr>
        </p:nvGraphicFramePr>
        <p:xfrm>
          <a:off x="785653" y="1617995"/>
          <a:ext cx="5967413" cy="4554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F293905-BF06-469A-B1C6-111C3CED20DC}"/>
              </a:ext>
            </a:extLst>
          </p:cNvPr>
          <p:cNvSpPr/>
          <p:nvPr/>
        </p:nvSpPr>
        <p:spPr>
          <a:xfrm>
            <a:off x="6753066" y="1802859"/>
            <a:ext cx="500205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Glavni razlog zbog kojeg građani Crne Gore ne bi prijavili korupciju je nedostatak povjerenja da će prijava ostati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anonimna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(20.8%).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Gotovo istovjetan broj, 19.5% ispitanika, ne vjeruje da bi nadležni organi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postupili po prijavi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, dok su 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strah od osvete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i nesigurnost da bi se korupcija mogla dokazati takođe razlozi koje bira oko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petina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ispitanika. </a:t>
            </a:r>
            <a:endParaRPr lang="sr-Latn-ME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65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66749" y="704053"/>
            <a:ext cx="10601326" cy="1219997"/>
          </a:xfrm>
        </p:spPr>
        <p:txBody>
          <a:bodyPr>
            <a:noAutofit/>
          </a:bodyPr>
          <a:lstStyle/>
          <a:p>
            <a:r>
              <a:rPr lang="sr-Latn-ME" sz="2800" dirty="0">
                <a:solidFill>
                  <a:srgbClr val="01665E"/>
                </a:solidFill>
                <a:latin typeface="Cambria" panose="02040503050406030204" pitchFamily="18" charset="0"/>
              </a:rPr>
              <a:t>K</a:t>
            </a:r>
            <a:r>
              <a:rPr lang="x-none" sz="2800" dirty="0">
                <a:solidFill>
                  <a:srgbClr val="01665E"/>
                </a:solidFill>
                <a:latin typeface="Cambria" panose="02040503050406030204" pitchFamily="18" charset="0"/>
              </a:rPr>
              <a:t>oliko su dosadašnji napori nadležnih institucija u borbi protiv korupcije bili uspješni/efikasni?</a:t>
            </a:r>
            <a:endParaRPr lang="pl-PL" sz="28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42631" y="2207669"/>
            <a:ext cx="541249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Da su napori nadležnih institucija u borbi protiv korupcije bili uspješni/efikasni  smatra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više od 40%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građana (3.9% - uspješni; 38.1% - djelimično uspješni)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Nešto je manji broj onih koji smatraju da su napori državnih institucija u borbi protiv korupcije bili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neuspješni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–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35.8%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>
                <a:solidFill>
                  <a:prstClr val="black"/>
                </a:solidFill>
                <a:latin typeface="Century" panose="02040604050505020304" pitchFamily="18" charset="0"/>
              </a:rPr>
              <a:t>Onima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koji smatraju da nadležne institucije nisu efikasne, češće pripadaju: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Muškom polu,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Mlađi su od 34 godine,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Imaju viša primanja,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Bolje su obrazovani.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sr-Latn-ME" sz="1600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="" xmlns:a16="http://schemas.microsoft.com/office/drawing/2014/main" id="{00000000-0008-0000-1A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362547"/>
              </p:ext>
            </p:extLst>
          </p:nvPr>
        </p:nvGraphicFramePr>
        <p:xfrm>
          <a:off x="612391" y="2234650"/>
          <a:ext cx="5636009" cy="3551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A13DEE11-7B76-4815-8B92-6BDFDBB37E1B}"/>
              </a:ext>
            </a:extLst>
          </p:cNvPr>
          <p:cNvSpPr/>
          <p:nvPr/>
        </p:nvSpPr>
        <p:spPr>
          <a:xfrm>
            <a:off x="518161" y="2207669"/>
            <a:ext cx="2432561" cy="3632336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789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47712" y="770728"/>
            <a:ext cx="10601326" cy="1219997"/>
          </a:xfrm>
        </p:spPr>
        <p:txBody>
          <a:bodyPr>
            <a:noAutofit/>
          </a:bodyPr>
          <a:lstStyle/>
          <a:p>
            <a:r>
              <a:rPr lang="x-none" sz="2800" dirty="0">
                <a:solidFill>
                  <a:srgbClr val="01665E"/>
                </a:solidFill>
                <a:latin typeface="Cambria" panose="02040503050406030204" pitchFamily="18" charset="0"/>
              </a:rPr>
              <a:t>Ukupno uzevši, kakvo je Vaše mišljenje o </a:t>
            </a:r>
            <a:r>
              <a:rPr lang="x-none" sz="2800" u="sng" dirty="0">
                <a:solidFill>
                  <a:srgbClr val="01665E"/>
                </a:solidFill>
                <a:latin typeface="Cambria" panose="02040503050406030204" pitchFamily="18" charset="0"/>
              </a:rPr>
              <a:t>prisutnosti korupcije u državnoj upravi</a:t>
            </a:r>
            <a:r>
              <a:rPr lang="x-none" sz="2800" dirty="0">
                <a:solidFill>
                  <a:srgbClr val="01665E"/>
                </a:solidFill>
                <a:latin typeface="Cambria" panose="02040503050406030204" pitchFamily="18" charset="0"/>
              </a:rPr>
              <a:t> danas u poređenju sa tim kakvo je stanje bilo prije godinu?</a:t>
            </a:r>
            <a:endParaRPr lang="pl-PL" sz="28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="" xmlns:a16="http://schemas.microsoft.com/office/drawing/2014/main" id="{00000000-0008-0000-1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8037545"/>
              </p:ext>
            </p:extLst>
          </p:nvPr>
        </p:nvGraphicFramePr>
        <p:xfrm>
          <a:off x="747712" y="2091588"/>
          <a:ext cx="6478058" cy="3721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3784001-FFFA-49FF-BB8D-19018A23D05C}"/>
              </a:ext>
            </a:extLst>
          </p:cNvPr>
          <p:cNvSpPr/>
          <p:nvPr/>
        </p:nvSpPr>
        <p:spPr>
          <a:xfrm>
            <a:off x="518161" y="1990725"/>
            <a:ext cx="2432561" cy="3632336"/>
          </a:xfrm>
          <a:prstGeom prst="rect">
            <a:avLst/>
          </a:prstGeom>
          <a:noFill/>
          <a:ln w="19050">
            <a:solidFill>
              <a:srgbClr val="016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B34FCBF-167D-44F7-9549-1CC6628A06ED}"/>
              </a:ext>
            </a:extLst>
          </p:cNvPr>
          <p:cNvSpPr/>
          <p:nvPr/>
        </p:nvSpPr>
        <p:spPr>
          <a:xfrm>
            <a:off x="747712" y="2505670"/>
            <a:ext cx="15069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x-none" sz="1600" dirty="0">
                <a:solidFill>
                  <a:srgbClr val="01665E"/>
                </a:solidFill>
                <a:latin typeface="Cambria" panose="02040503050406030204" pitchFamily="18" charset="0"/>
              </a:rPr>
              <a:t>Kumulativno </a:t>
            </a:r>
            <a:r>
              <a:rPr lang="sr-Latn-ME" sz="1600" dirty="0">
                <a:solidFill>
                  <a:srgbClr val="01665E"/>
                </a:solidFill>
                <a:latin typeface="Cambria" panose="02040503050406030204" pitchFamily="18" charset="0"/>
              </a:rPr>
              <a:t>smanjena</a:t>
            </a:r>
            <a:r>
              <a:rPr lang="en-US" sz="1600" dirty="0">
                <a:solidFill>
                  <a:srgbClr val="01665E"/>
                </a:solidFill>
                <a:latin typeface="Cambria" panose="02040503050406030204" pitchFamily="18" charset="0"/>
              </a:rPr>
              <a:t> </a:t>
            </a:r>
            <a:r>
              <a:rPr lang="sr-Latn-ME" sz="1600" dirty="0">
                <a:solidFill>
                  <a:srgbClr val="01665E"/>
                </a:solidFill>
                <a:latin typeface="Cambria" panose="02040503050406030204" pitchFamily="18" charset="0"/>
              </a:rPr>
              <a:t>29.5%</a:t>
            </a:r>
            <a:endParaRPr lang="en-US" sz="1600" dirty="0">
              <a:solidFill>
                <a:srgbClr val="01665E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5A947B1D-AFFD-480F-ABCC-B41A8116CAD6}"/>
              </a:ext>
            </a:extLst>
          </p:cNvPr>
          <p:cNvSpPr txBox="1"/>
          <p:nvPr/>
        </p:nvSpPr>
        <p:spPr>
          <a:xfrm>
            <a:off x="7455321" y="1990725"/>
            <a:ext cx="45334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Najveći broj građana smatra da je korupcija u državnoj upravi ostala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na istom nivou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na kojem je bila prije godinu dana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(42.3%)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Sa druge strane 11.3% smatra da je korupcija u državnoj upravi djelimično, a 4.9% da je značajno porasla.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sr-Latn-ME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Gotovo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30% ispitanika 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tvrdi da je korupcija u državnoj upravi, u poređenju sa prethodnom godinom, značajno ili djelimično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smanjena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 (kumulativni zbir odgovora, </a:t>
            </a:r>
            <a:r>
              <a:rPr lang="sr-Latn-ME" dirty="0">
                <a:solidFill>
                  <a:srgbClr val="01665E"/>
                </a:solidFill>
                <a:latin typeface="Century" panose="02040604050505020304" pitchFamily="18" charset="0"/>
              </a:rPr>
              <a:t>29.5%</a:t>
            </a: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762675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52475" y="241980"/>
            <a:ext cx="10490913" cy="1325563"/>
          </a:xfrm>
        </p:spPr>
        <p:txBody>
          <a:bodyPr>
            <a:normAutofit/>
          </a:bodyPr>
          <a:lstStyle/>
          <a:p>
            <a:r>
              <a:rPr lang="pl-PL" sz="2800" u="sng" dirty="0">
                <a:solidFill>
                  <a:srgbClr val="01665E"/>
                </a:solidFill>
                <a:latin typeface="Century" panose="02040604050505020304" pitchFamily="18" charset="0"/>
              </a:rPr>
              <a:t>Koja su Vaša očekivanja po pitanju poboljšanja trenutne situacije u vezi sa borbom protiv korupcije u Crnoj Gori?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3086"/>
            <a:ext cx="1224783" cy="9798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="" xmlns:a16="http://schemas.microsoft.com/office/drawing/2014/main" id="{00000000-0008-0000-1C00-000006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50046075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BC4C529-2E00-4EB0-9754-624610F097B0}"/>
              </a:ext>
            </a:extLst>
          </p:cNvPr>
          <p:cNvSpPr txBox="1"/>
          <p:nvPr/>
        </p:nvSpPr>
        <p:spPr>
          <a:xfrm>
            <a:off x="6198015" y="2554307"/>
            <a:ext cx="485191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r-Latn-ME" dirty="0">
                <a:solidFill>
                  <a:prstClr val="black"/>
                </a:solidFill>
                <a:latin typeface="Century" panose="02040604050505020304" pitchFamily="18" charset="0"/>
              </a:rPr>
              <a:t>Po pitanju borbe protiv korupcije u Crnoj Gori, građani u najvećoj mjeri očekuju: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Veći broj prijavljenih slučajeva i istraga (22.0%),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Povećanje nivoa svijesti javnosti o ovoj pojavi (18.4%),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r>
              <a:rPr lang="sr-Latn-ME" sz="1600" dirty="0">
                <a:solidFill>
                  <a:prstClr val="black"/>
                </a:solidFill>
                <a:latin typeface="Century" panose="02040604050505020304" pitchFamily="18" charset="0"/>
              </a:rPr>
              <a:t>Povećanje broja pravosnažnih presuda (16.8%).</a:t>
            </a:r>
            <a:endParaRPr lang="en-US" sz="1600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1321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3200" u="sng" dirty="0">
                <a:solidFill>
                  <a:srgbClr val="01665E"/>
                </a:solidFill>
                <a:latin typeface="Century" panose="02040604050505020304" pitchFamily="18" charset="0"/>
              </a:rPr>
              <a:t>Preporuke</a:t>
            </a:r>
            <a:endParaRPr lang="en-US" sz="3200" u="sng" dirty="0">
              <a:solidFill>
                <a:srgbClr val="01665E"/>
              </a:solidFill>
              <a:latin typeface="Century" panose="02040604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0410"/>
            <a:ext cx="1224783" cy="979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058" y="6172604"/>
            <a:ext cx="1244132" cy="58723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="" xmlns:a16="http://schemas.microsoft.com/office/drawing/2014/main" id="{C8B1B39B-8395-4B28-BDDC-286F106D5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ME" sz="1400" dirty="0">
                <a:latin typeface="Century" panose="02040604050505020304" pitchFamily="18" charset="0"/>
              </a:rPr>
              <a:t>Prepoznatljivost Agencije nalazi se na visokom </a:t>
            </a:r>
            <a:r>
              <a:rPr lang="sr-Latn-ME" sz="1400" dirty="0" smtClean="0">
                <a:latin typeface="Century" panose="02040604050505020304" pitchFamily="18" charset="0"/>
              </a:rPr>
              <a:t>nivou, </a:t>
            </a:r>
            <a:r>
              <a:rPr lang="en-GB" sz="1400" dirty="0" err="1" smtClean="0">
                <a:latin typeface="Century" panose="02040604050505020304" pitchFamily="18" charset="0"/>
              </a:rPr>
              <a:t>ali</a:t>
            </a:r>
            <a:r>
              <a:rPr lang="sr-Latn-ME" sz="1400" dirty="0" smtClean="0">
                <a:latin typeface="Century" panose="02040604050505020304" pitchFamily="18" charset="0"/>
              </a:rPr>
              <a:t> aktivnosti na </a:t>
            </a:r>
            <a:r>
              <a:rPr lang="en-GB" sz="1400" dirty="0" err="1" smtClean="0">
                <a:latin typeface="Century" panose="02040604050505020304" pitchFamily="18" charset="0"/>
              </a:rPr>
              <a:t>pov</a:t>
            </a:r>
            <a:r>
              <a:rPr lang="sr-Latn-ME" sz="1400" dirty="0" smtClean="0">
                <a:latin typeface="Century" panose="02040604050505020304" pitchFamily="18" charset="0"/>
              </a:rPr>
              <a:t>ećanju vidljivosti njenog</a:t>
            </a:r>
            <a:r>
              <a:rPr lang="en-GB" sz="1400" dirty="0" smtClean="0">
                <a:latin typeface="Century" panose="02040604050505020304" pitchFamily="18" charset="0"/>
              </a:rPr>
              <a:t> rad</a:t>
            </a:r>
            <a:r>
              <a:rPr lang="sr-Latn-ME" sz="1400" dirty="0" smtClean="0">
                <a:latin typeface="Century" panose="02040604050505020304" pitchFamily="18" charset="0"/>
              </a:rPr>
              <a:t>a moraju </a:t>
            </a:r>
            <a:r>
              <a:rPr lang="sr-Latn-ME" sz="1400" dirty="0">
                <a:latin typeface="Century" panose="02040604050505020304" pitchFamily="18" charset="0"/>
              </a:rPr>
              <a:t>biti </a:t>
            </a:r>
            <a:r>
              <a:rPr lang="sr-Latn-ME" sz="1400" dirty="0" smtClean="0">
                <a:latin typeface="Century" panose="02040604050505020304" pitchFamily="18" charset="0"/>
              </a:rPr>
              <a:t>nastavljene,  </a:t>
            </a:r>
            <a:endParaRPr lang="sr-Latn-ME" sz="14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ME" sz="1400" dirty="0" smtClean="0">
                <a:latin typeface="Century" panose="02040604050505020304" pitchFamily="18" charset="0"/>
              </a:rPr>
              <a:t>Vidljivost Agencije treba povećati prije svega prema </a:t>
            </a:r>
            <a:r>
              <a:rPr lang="sr-Latn-ME" sz="1400" dirty="0">
                <a:latin typeface="Century" panose="02040604050505020304" pitchFamily="18" charset="0"/>
              </a:rPr>
              <a:t>osobama mlađim od 34 godine (uključujući i studente kao zasebnu grupu), te stanovnicima centralnog dijela Crne </a:t>
            </a:r>
            <a:r>
              <a:rPr lang="sr-Latn-ME" sz="1400" dirty="0" smtClean="0">
                <a:latin typeface="Century" panose="02040604050505020304" pitchFamily="18" charset="0"/>
              </a:rPr>
              <a:t>Gore,</a:t>
            </a:r>
            <a:endParaRPr lang="sr-Latn-ME" sz="14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ME" sz="1400" dirty="0">
                <a:latin typeface="Century" panose="02040604050505020304" pitchFamily="18" charset="0"/>
              </a:rPr>
              <a:t>Kanale komunikacije treba prilagoditi navedenim grupama</a:t>
            </a:r>
            <a:r>
              <a:rPr lang="sr-Latn-ME" sz="1400" dirty="0" smtClean="0">
                <a:latin typeface="Century" panose="02040604050505020304" pitchFamily="18" charset="0"/>
              </a:rPr>
              <a:t>,</a:t>
            </a:r>
            <a:endParaRPr lang="en-GB" sz="1400" dirty="0" smtClean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ME" sz="1400" dirty="0">
                <a:latin typeface="Century" panose="02040604050505020304" pitchFamily="18" charset="0"/>
              </a:rPr>
              <a:t>U cilju informisanja studenata, promotivne kampanje na fakultetima ili uspostavljanje saradnje sa studentskim udruženjima mogu biti koraci ka ostvarenju </a:t>
            </a:r>
            <a:r>
              <a:rPr lang="sr-Latn-ME" sz="1400" dirty="0" smtClean="0">
                <a:latin typeface="Century" panose="02040604050505020304" pitchFamily="18" charset="0"/>
              </a:rPr>
              <a:t>cilja,</a:t>
            </a:r>
            <a:endParaRPr lang="sr-Latn-ME" sz="1400" dirty="0">
              <a:latin typeface="Century" panose="020406040505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ME" sz="1400" dirty="0">
                <a:latin typeface="Century" panose="02040604050505020304" pitchFamily="18" charset="0"/>
              </a:rPr>
              <a:t>Istraživanje je pokazalo da </a:t>
            </a:r>
            <a:r>
              <a:rPr lang="sr-Latn-ME" sz="1400" dirty="0" smtClean="0">
                <a:latin typeface="Century" panose="02040604050505020304" pitchFamily="18" charset="0"/>
              </a:rPr>
              <a:t>ispitanici </a:t>
            </a:r>
            <a:r>
              <a:rPr lang="sr-Latn-ME" sz="1400" dirty="0">
                <a:latin typeface="Century" panose="02040604050505020304" pitchFamily="18" charset="0"/>
              </a:rPr>
              <a:t>pored televizije dominantno koriste internet i društvene mreže za komuniciranje, te kampanje </a:t>
            </a:r>
            <a:r>
              <a:rPr lang="sr-Latn-ME" sz="1400" dirty="0" smtClean="0">
                <a:latin typeface="Century" panose="02040604050505020304" pitchFamily="18" charset="0"/>
              </a:rPr>
              <a:t>treba </a:t>
            </a:r>
            <a:r>
              <a:rPr lang="sr-Latn-ME" sz="1400" dirty="0">
                <a:latin typeface="Century" panose="02040604050505020304" pitchFamily="18" charset="0"/>
              </a:rPr>
              <a:t>fokusirati na </a:t>
            </a:r>
            <a:r>
              <a:rPr lang="sr-Latn-ME" sz="1400" dirty="0" smtClean="0">
                <a:latin typeface="Century" panose="02040604050505020304" pitchFamily="18" charset="0"/>
              </a:rPr>
              <a:t>ova sredstva informisanja,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sr-Latn-ME" sz="1400" dirty="0" smtClean="0">
                <a:latin typeface="Century" panose="02040604050505020304" pitchFamily="18" charset="0"/>
              </a:rPr>
              <a:t>Potrebno je nastaviti aktivnosti u cilju podizanja javne svijesti o tome da su organi dužni postupiti po podnesenoj prijavi, te o tome da će </a:t>
            </a:r>
            <a:r>
              <a:rPr lang="sr-Latn-ME" sz="1400" dirty="0">
                <a:latin typeface="Century" panose="02040604050505020304" pitchFamily="18" charset="0"/>
              </a:rPr>
              <a:t>prijava ostati anonimna ukoliko građani to </a:t>
            </a:r>
            <a:r>
              <a:rPr lang="sr-Latn-ME" sz="1400" dirty="0" smtClean="0">
                <a:latin typeface="Century" panose="02040604050505020304" pitchFamily="18" charset="0"/>
              </a:rPr>
              <a:t>žele.</a:t>
            </a:r>
            <a:endParaRPr lang="sr-Latn-ME" sz="14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97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Red Orange">
    <a:dk1>
      <a:sysClr val="windowText" lastClr="000000"/>
    </a:dk1>
    <a:lt1>
      <a:sysClr val="window" lastClr="FFFFFF"/>
    </a:lt1>
    <a:dk2>
      <a:srgbClr val="505046"/>
    </a:dk2>
    <a:lt2>
      <a:srgbClr val="EEECE1"/>
    </a:lt2>
    <a:accent1>
      <a:srgbClr val="E84C22"/>
    </a:accent1>
    <a:accent2>
      <a:srgbClr val="FFBD47"/>
    </a:accent2>
    <a:accent3>
      <a:srgbClr val="B64926"/>
    </a:accent3>
    <a:accent4>
      <a:srgbClr val="FF8427"/>
    </a:accent4>
    <a:accent5>
      <a:srgbClr val="CC9900"/>
    </a:accent5>
    <a:accent6>
      <a:srgbClr val="B22600"/>
    </a:accent6>
    <a:hlink>
      <a:srgbClr val="CC9900"/>
    </a:hlink>
    <a:folHlink>
      <a:srgbClr val="666699"/>
    </a:folHlink>
  </a:clrScheme>
  <a:fontScheme name="Office Them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7510</TotalTime>
  <Words>2502</Words>
  <Application>Microsoft Office PowerPoint</Application>
  <PresentationFormat>Widescreen</PresentationFormat>
  <Paragraphs>223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</vt:lpstr>
      <vt:lpstr>Century</vt:lpstr>
      <vt:lpstr>Wingdings</vt:lpstr>
      <vt:lpstr>Office Theme</vt:lpstr>
      <vt:lpstr>Stavovi javnosti o korupciji i upoznatost sa radom Agencije za sprječavanje korupcije</vt:lpstr>
      <vt:lpstr>Cilj istraživanja </vt:lpstr>
      <vt:lpstr>Metodologija </vt:lpstr>
      <vt:lpstr>Da li ste čuli za Agenciju?</vt:lpstr>
      <vt:lpstr>Da li znate čime se Agencija bavi?</vt:lpstr>
      <vt:lpstr>Kampanja „Ni centa za mito”</vt:lpstr>
      <vt:lpstr>Da li ste čuli za neki od slogana iz kampanje „Ni centa za mito”?</vt:lpstr>
      <vt:lpstr>Da li ovakve kampanje ohrabruju građane u suprotstavljanju korupciji?</vt:lpstr>
      <vt:lpstr>Povjerenje u rad Agencije</vt:lpstr>
      <vt:lpstr>U kojoj mjeri je Agencija dala doprinos sveukupnoj borbi protiv korupcije?</vt:lpstr>
      <vt:lpstr>Gdje ste prvi put čuli za Agenciju?</vt:lpstr>
      <vt:lpstr>Transparentnost rada Agencije danas u poređenju sa prethodnom godinom</vt:lpstr>
      <vt:lpstr>Lično iskustvo sa korupcijom</vt:lpstr>
      <vt:lpstr>Lično iskustvo sa korupcijom</vt:lpstr>
      <vt:lpstr>Da li ste čuli od nekog iz vaše neposredne okoline  da je primio ili ponudio mito? </vt:lpstr>
      <vt:lpstr>Da li ste čuli od nekog iz vaše neposredne okoline da je primio ili ponudio mito? </vt:lpstr>
      <vt:lpstr>Da li smatrate da je u redu nešto od sljedećeg?</vt:lpstr>
      <vt:lpstr>U kojim oblastima/institucijama je korupcija najzastupljenija? </vt:lpstr>
      <vt:lpstr>Koji su osnovni uzroci pojave/prisutnosti korupcije?</vt:lpstr>
      <vt:lpstr>Kakvo je Vaše mišljenje o prisutnosti korupcije u Crnoj Gori danas u poređenju sa tim kakvo je stanje bilo prije godinu? </vt:lpstr>
      <vt:lpstr>Ko je krivično odgovoran za krivična djela primanje/davanje mita?  </vt:lpstr>
      <vt:lpstr>Da li ste upoznati sa tim na koje sve načine možete prijaviti korupciju? </vt:lpstr>
      <vt:lpstr>Kako ste se informisali o ovim načinima prijave korupcije?</vt:lpstr>
      <vt:lpstr>Da li ste u posljednjih 12 mjeseci Vi ili neko od članova Vašeg domaćinstva koristili neki od navedenih načina za prijavu korupcije?</vt:lpstr>
      <vt:lpstr>Da li biste, u slučaju, da dođete do informacije/a o korupciji, iz ličnog i/ili tuđeg iskustva, prijavili taj slučaj?</vt:lpstr>
      <vt:lpstr>Kome biste prijavili korupciju? </vt:lpstr>
      <vt:lpstr>Na koji način biste prijavili korupciju? </vt:lpstr>
      <vt:lpstr>Koji su glavni razlozi zbog kojih ne biste prijavili korupciju?</vt:lpstr>
      <vt:lpstr>Koliko su dosadašnji napori nadležnih institucija u borbi protiv korupcije bili uspješni/efikasni?</vt:lpstr>
      <vt:lpstr>Ukupno uzevši, kakvo je Vaše mišljenje o prisutnosti korupcije u državnoj upravi danas u poređenju sa tim kakvo je stanje bilo prije godinu?</vt:lpstr>
      <vt:lpstr>Koja su Vaša očekivanja po pitanju poboljšanja trenutne situacije u vezi sa borbom protiv korupcije u Crnoj Gori?</vt:lpstr>
      <vt:lpstr>Preporuke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Olja</dc:creator>
  <cp:lastModifiedBy>Stefan</cp:lastModifiedBy>
  <cp:revision>388</cp:revision>
  <dcterms:created xsi:type="dcterms:W3CDTF">2016-11-20T17:33:36Z</dcterms:created>
  <dcterms:modified xsi:type="dcterms:W3CDTF">2019-12-06T11:39:55Z</dcterms:modified>
</cp:coreProperties>
</file>