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ppt/notesSlides/notesSlide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5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6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7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8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9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0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1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2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3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4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5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6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27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28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29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0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1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2.xml" ContentType="application/vnd.openxmlformats-officedocument.themeOverr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3.xml" ContentType="application/vnd.openxmlformats-officedocument.themeOverr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theme/themeOverride34.xml" ContentType="application/vnd.openxmlformats-officedocument.themeOverr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35.xml" ContentType="application/vnd.openxmlformats-officedocument.themeOverr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36.xml" ContentType="application/vnd.openxmlformats-officedocument.themeOverr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theme/themeOverride3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36" r:id="rId1"/>
  </p:sldMasterIdLst>
  <p:notesMasterIdLst>
    <p:notesMasterId r:id="rId34"/>
  </p:notesMasterIdLst>
  <p:sldIdLst>
    <p:sldId id="256" r:id="rId2"/>
    <p:sldId id="291" r:id="rId3"/>
    <p:sldId id="260" r:id="rId4"/>
    <p:sldId id="257" r:id="rId5"/>
    <p:sldId id="258" r:id="rId6"/>
    <p:sldId id="263" r:id="rId7"/>
    <p:sldId id="296" r:id="rId8"/>
    <p:sldId id="264" r:id="rId9"/>
    <p:sldId id="265" r:id="rId10"/>
    <p:sldId id="292" r:id="rId11"/>
    <p:sldId id="289" r:id="rId12"/>
    <p:sldId id="297" r:id="rId13"/>
    <p:sldId id="269" r:id="rId14"/>
    <p:sldId id="270" r:id="rId15"/>
    <p:sldId id="293" r:id="rId16"/>
    <p:sldId id="294" r:id="rId17"/>
    <p:sldId id="295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67" r:id="rId26"/>
    <p:sldId id="278" r:id="rId27"/>
    <p:sldId id="279" r:id="rId28"/>
    <p:sldId id="268" r:id="rId29"/>
    <p:sldId id="281" r:id="rId30"/>
    <p:sldId id="290" r:id="rId31"/>
    <p:sldId id="282" r:id="rId32"/>
    <p:sldId id="28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ok" initials="V" lastIdx="1" clrIdx="0">
    <p:extLst>
      <p:ext uri="{19B8F6BF-5375-455C-9EA6-DF929625EA0E}">
        <p15:presenceInfo xmlns:p15="http://schemas.microsoft.com/office/powerpoint/2012/main" userId="Vook" providerId="None"/>
      </p:ext>
    </p:extLst>
  </p:cmAuthor>
  <p:cmAuthor id="2" name="Ana" initials="A" lastIdx="2" clrIdx="1">
    <p:extLst>
      <p:ext uri="{19B8F6BF-5375-455C-9EA6-DF929625EA0E}">
        <p15:presenceInfo xmlns:p15="http://schemas.microsoft.com/office/powerpoint/2012/main" userId="A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4EE"/>
    <a:srgbClr val="FF33CC"/>
    <a:srgbClr val="FE7D12"/>
    <a:srgbClr val="FFCE33"/>
    <a:srgbClr val="F5F141"/>
    <a:srgbClr val="C18B5F"/>
    <a:srgbClr val="FF9900"/>
    <a:srgbClr val="DEE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56" autoAdjust="0"/>
    <p:restoredTop sz="94660"/>
  </p:normalViewPr>
  <p:slideViewPr>
    <p:cSldViewPr snapToGrid="0">
      <p:cViewPr varScale="1">
        <p:scale>
          <a:sx n="91" d="100"/>
          <a:sy n="91" d="100"/>
        </p:scale>
        <p:origin x="9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2018\ASK\REZULTATI%20POJEDINA&#268;NI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2018\ASK\REZULTATI%20POJEDINA&#268;NI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2018\ASK\REZULTATI%20POJEDINA&#268;NI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2017\ASK\grafici%20i%20krosovi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2018\ASK\REZULTATI%20POJEDINA&#268;NI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2018\ASK\REZULTATI%20POJEDINA&#268;NI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2018\ASK\REZULTATI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2018\ASK\REZULTATI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2018\ASK\REZULTATI%20POJEDINA&#268;NI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2018\ASK\REZULTATI%20POJEDINA&#268;NI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2018\ASK\REZULTATI%20POJEDINA&#268;NI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2017\ASK\grafici%20i%20krosovi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2018\ASK\REZULTATI%20POJEDINA&#268;NI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2018\ASK\REZULTATI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2018\ASK\REZULTATI%20POJEDINA&#268;NI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2018\ASK\REZULTATI%20POJEDINA&#268;NI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2018\ASK\REZULTATI%20POJEDINA&#268;NI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2018\ASK\REZULTATI%20POJEDINA&#268;NI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Book1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C:\2018\ASK\REZULTATI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C:\2018\ASK\REZULTATI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file:///C:\2018\ASK\REZULTATI.xlsx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C:\2018\ASK\REZULTATI%20POJEDINA&#268;NI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C:\2018\ASK\REZULTATI%20POJEDINA&#268;NI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C:\2018\ASK\REZULTATI%20POJEDINA&#268;NI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C:\2018\ASK\REZULTATI%20POJEDINA&#268;NI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C:\2018\ASK\REZULTATI%20POJEDINA&#268;NI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C:\2018\ASK\REZULTATI%20POJEDINA&#268;NI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C:\2018\ASK\REZULTATI%20POJEDINA&#268;NI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C:\2018\ASK\REZULTATI%20POJEDINA&#268;NI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C:\2018\ASK\REZULTATI%20POJEDINA&#268;NI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oleObject" Target="file:///C:\2018\ASK\REZULTATI%20POJEDINA&#268;NI.xlsx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oleObject" Target="file:///C:\2018\ASK\REZULTATI%20POJEDINA&#268;NI.xlsx" TargetMode="Externa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oleObject" Target="file:///C:\2018\ASK\REZULTATI.xlsx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oleObject" Target="file:///C:\2018\ASK\REZULTATI.xlsx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7.xm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oleObject" Target="file:///C:\2018\ASK\REZULTATI%20POJEDINA&#268;N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70AD4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72-4ADF-8624-3BFD5BFB92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1'!$A$3:$A$4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'P 1'!$B$3:$B$4</c:f>
              <c:numCache>
                <c:formatCode>###0.0</c:formatCode>
                <c:ptCount val="2"/>
                <c:pt idx="0">
                  <c:v>81.78217821782178</c:v>
                </c:pt>
                <c:pt idx="1">
                  <c:v>18.217821782178216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72-4ADF-8624-3BFD5BFB92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6188360"/>
        <c:axId val="456193608"/>
      </c:barChart>
      <c:catAx>
        <c:axId val="45618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6193608"/>
        <c:crosses val="autoZero"/>
        <c:auto val="1"/>
        <c:lblAlgn val="ctr"/>
        <c:lblOffset val="100"/>
        <c:noMultiLvlLbl val="0"/>
      </c:catAx>
      <c:valAx>
        <c:axId val="45619360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188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BC-43B1-A803-60BB64F6E639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BC-43B1-A803-60BB64F6E639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0BC-43B1-A803-60BB64F6E6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 2'!$A$3:$A$4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'P 2'!$B$3:$B$4</c:f>
              <c:numCache>
                <c:formatCode>###0.0</c:formatCode>
                <c:ptCount val="2"/>
                <c:pt idx="0">
                  <c:v>94.067796610169495</c:v>
                </c:pt>
                <c:pt idx="1">
                  <c:v>5.9322033898305087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BC-43B1-A803-60BB64F6E6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 3'!$C$17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2F1-4D35-A432-6DF40D3B5D5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8,8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F1-4D35-A432-6DF40D3B5D5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15,7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F1-4D35-A432-6DF40D3B5D52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22,0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F1-4D35-A432-6DF40D3B5D52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29,0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2F1-4D35-A432-6DF40D3B5D52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34,9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2F1-4D35-A432-6DF40D3B5D52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73,6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2F1-4D35-A432-6DF40D3B5D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3'!$B$18:$B$24</c:f>
              <c:strCache>
                <c:ptCount val="7"/>
                <c:pt idx="0">
                  <c:v>Nešto drugo</c:v>
                </c:pt>
                <c:pt idx="1">
                  <c:v>Zaštita zviždača</c:v>
                </c:pt>
                <c:pt idx="2">
                  <c:v>Nadzor nad obavljanjem djelatnosti lobiranja</c:v>
                </c:pt>
                <c:pt idx="3">
                  <c:v>Kontrola finansiranja političkih subjekata i izbornih kampanja</c:v>
                </c:pt>
                <c:pt idx="4">
                  <c:v>Sprječavanje sukoba interesa</c:v>
                </c:pt>
                <c:pt idx="5">
                  <c:v>Krivično gonjenje slučajeva korupcije</c:v>
                </c:pt>
                <c:pt idx="6">
                  <c:v>Prevencija/edukacija u borbi protiv korupcije</c:v>
                </c:pt>
              </c:strCache>
            </c:strRef>
          </c:cat>
          <c:val>
            <c:numRef>
              <c:f>'P 3'!$C$18:$C$24</c:f>
              <c:numCache>
                <c:formatCode>###0.0%</c:formatCode>
                <c:ptCount val="7"/>
                <c:pt idx="0" formatCode="####.0%">
                  <c:v>0.01</c:v>
                </c:pt>
                <c:pt idx="1">
                  <c:v>8.7516087516087512E-2</c:v>
                </c:pt>
                <c:pt idx="2">
                  <c:v>0.15701415701415702</c:v>
                </c:pt>
                <c:pt idx="3">
                  <c:v>0.22007722007722008</c:v>
                </c:pt>
                <c:pt idx="4">
                  <c:v>0.28957528957528955</c:v>
                </c:pt>
                <c:pt idx="5">
                  <c:v>0.34877734877734878</c:v>
                </c:pt>
                <c:pt idx="6">
                  <c:v>0.73616473616473632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2F1-4D35-A432-6DF40D3B5D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#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914419888"/>
        <c:axId val="-914425872"/>
      </c:barChart>
      <c:catAx>
        <c:axId val="-914419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914425872"/>
        <c:crosses val="autoZero"/>
        <c:auto val="1"/>
        <c:lblAlgn val="ctr"/>
        <c:lblOffset val="100"/>
        <c:noMultiLvlLbl val="0"/>
      </c:catAx>
      <c:valAx>
        <c:axId val="-914425872"/>
        <c:scaling>
          <c:orientation val="minMax"/>
        </c:scaling>
        <c:delete val="0"/>
        <c:axPos val="b"/>
        <c:numFmt formatCode="####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4419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B7-44F8-96AA-F7D8D2B1186E}"/>
              </c:ext>
            </c:extLst>
          </c:dPt>
          <c:dPt>
            <c:idx val="1"/>
            <c:bubble3D val="0"/>
            <c:spPr>
              <a:solidFill>
                <a:srgbClr val="70AD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B7-44F8-96AA-F7D8D2B1186E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B7-44F8-96AA-F7D8D2B118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'PITANJ 4'!$A$4:$A$5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'PITANJ 4'!$B$4:$B$5</c:f>
              <c:numCache>
                <c:formatCode>###0.0</c:formatCode>
                <c:ptCount val="2"/>
                <c:pt idx="0">
                  <c:v>58.31683168316831</c:v>
                </c:pt>
                <c:pt idx="1">
                  <c:v>41.683168316831683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B7-44F8-96AA-F7D8D2B118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 6'!$B$2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14,0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FA5-42E2-A372-95C06FD1B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6'!$A$3:$A$12</c:f>
              <c:strCache>
                <c:ptCount val="10"/>
                <c:pt idx="0">
                  <c:v>Ne znam/ bez odgovora</c:v>
                </c:pt>
                <c:pt idx="1">
                  <c:v>Nešto drugo</c:v>
                </c:pt>
                <c:pt idx="2">
                  <c:v>Na radiju (radio spot i dr)</c:v>
                </c:pt>
                <c:pt idx="3">
                  <c:v>Poster</c:v>
                </c:pt>
                <c:pt idx="4">
                  <c:v>Od drugih ljudi (prijatelja, rođaka, ...)</c:v>
                </c:pt>
                <c:pt idx="5">
                  <c:v>Flajeri/lifleti</c:v>
                </c:pt>
                <c:pt idx="6">
                  <c:v>Internet/društvene mreže</c:v>
                </c:pt>
                <c:pt idx="7">
                  <c:v>Članci u novinama</c:v>
                </c:pt>
                <c:pt idx="8">
                  <c:v>Bilbord/city light poster</c:v>
                </c:pt>
                <c:pt idx="9">
                  <c:v>Na TV-u (tv spot i dr)</c:v>
                </c:pt>
              </c:strCache>
            </c:strRef>
          </c:cat>
          <c:val>
            <c:numRef>
              <c:f>'P 6'!$B$3:$B$12</c:f>
              <c:numCache>
                <c:formatCode>General</c:formatCode>
                <c:ptCount val="10"/>
                <c:pt idx="0">
                  <c:v>0.2</c:v>
                </c:pt>
                <c:pt idx="1">
                  <c:v>0.9</c:v>
                </c:pt>
                <c:pt idx="2">
                  <c:v>14</c:v>
                </c:pt>
                <c:pt idx="3">
                  <c:v>15.7</c:v>
                </c:pt>
                <c:pt idx="4">
                  <c:v>19.5</c:v>
                </c:pt>
                <c:pt idx="5">
                  <c:v>20.8</c:v>
                </c:pt>
                <c:pt idx="6">
                  <c:v>30.4</c:v>
                </c:pt>
                <c:pt idx="7">
                  <c:v>31.2</c:v>
                </c:pt>
                <c:pt idx="8">
                  <c:v>31.6</c:v>
                </c:pt>
                <c:pt idx="9">
                  <c:v>87.5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A5-42E2-A372-95C06FD1B9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ME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Korupcija nije u igri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9FE-4F88-8BF2-1F0B15CA56AC}"/>
              </c:ext>
            </c:extLst>
          </c:dPt>
          <c:dPt>
            <c:idx val="1"/>
            <c:bubble3D val="0"/>
            <c:spPr>
              <a:solidFill>
                <a:srgbClr val="FFC000">
                  <a:alpha val="87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9FE-4F88-8BF2-1F0B15CA56AC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9FE-4F88-8BF2-1F0B15CA56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 5'!$A$3:$A$4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'P 5'!$B$3:$B$4</c:f>
              <c:numCache>
                <c:formatCode>###0.0</c:formatCode>
                <c:ptCount val="2"/>
                <c:pt idx="0">
                  <c:v>45.50084889643464</c:v>
                </c:pt>
                <c:pt idx="1">
                  <c:v>54.499151103565367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FE-4F88-8BF2-1F0B15CA56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222596053924919"/>
          <c:y val="0.48019263916281818"/>
          <c:w val="9.1032901827947682E-2"/>
          <c:h val="0.208029375443165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ME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Lobiraj zakonito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5B9B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9C-40B5-B2D9-E38DA2CBDFA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9C-40B5-B2D9-E38DA2CBDFAF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9C-40B5-B2D9-E38DA2CBDF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 5'!$A$9:$A$10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'P 5'!$B$9:$B$10</c:f>
              <c:numCache>
                <c:formatCode>###0.0</c:formatCode>
                <c:ptCount val="2"/>
                <c:pt idx="0">
                  <c:v>43.123938879456709</c:v>
                </c:pt>
                <c:pt idx="1">
                  <c:v>56.876061120543298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9C-40B5-B2D9-E38DA2CBDF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70AD4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3D-4468-9908-15A32BE31E24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3D-4468-9908-15A32BE31E24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3D-4468-9908-15A32BE31E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 7'!$A$4:$A$5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'P 7'!$B$4:$B$5</c:f>
              <c:numCache>
                <c:formatCode>###0.0</c:formatCode>
                <c:ptCount val="2"/>
                <c:pt idx="0">
                  <c:v>70.797962648556876</c:v>
                </c:pt>
                <c:pt idx="1">
                  <c:v>29.202037351443121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3D-4468-9908-15A32BE31E2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889866981456966"/>
          <c:y val="0.43334905654068334"/>
          <c:w val="8.7713049739690269E-2"/>
          <c:h val="0.133301886918633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372703412073485E-2"/>
          <c:y val="6.6531824285159635E-2"/>
          <c:w val="0.88396062992125979"/>
          <c:h val="0.7563018655531296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 8'!$B$2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6,4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A57-4583-9715-594E4AA722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8'!$A$3:$A$7</c:f>
              <c:strCache>
                <c:ptCount val="5"/>
                <c:pt idx="0">
                  <c:v>Imam veliko povjerenje</c:v>
                </c:pt>
                <c:pt idx="1">
                  <c:v>Imam povjerenje</c:v>
                </c:pt>
                <c:pt idx="2">
                  <c:v>Imam nešto malo povjerenja</c:v>
                </c:pt>
                <c:pt idx="3">
                  <c:v>Nemam povjerenja</c:v>
                </c:pt>
                <c:pt idx="4">
                  <c:v>Ne znam/bez odgovora</c:v>
                </c:pt>
              </c:strCache>
            </c:strRef>
          </c:cat>
          <c:val>
            <c:numRef>
              <c:f>'P 8'!$B$3:$B$7</c:f>
              <c:numCache>
                <c:formatCode>###0.0</c:formatCode>
                <c:ptCount val="5"/>
                <c:pt idx="0">
                  <c:v>3.7530266343825671</c:v>
                </c:pt>
                <c:pt idx="1">
                  <c:v>25.907990314769975</c:v>
                </c:pt>
                <c:pt idx="2">
                  <c:v>33.050847457627121</c:v>
                </c:pt>
                <c:pt idx="3">
                  <c:v>30.750605326876514</c:v>
                </c:pt>
                <c:pt idx="4">
                  <c:v>6.5375302663438255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2C-4A14-884D-8876D88C9D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6188360"/>
        <c:axId val="456193608"/>
      </c:barChart>
      <c:catAx>
        <c:axId val="45618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6193608"/>
        <c:crosses val="autoZero"/>
        <c:auto val="1"/>
        <c:lblAlgn val="ctr"/>
        <c:lblOffset val="100"/>
        <c:noMultiLvlLbl val="0"/>
      </c:catAx>
      <c:valAx>
        <c:axId val="45619360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188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 10'!$B$3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10'!$A$4:$A$8</c:f>
              <c:strCache>
                <c:ptCount val="5"/>
                <c:pt idx="0">
                  <c:v>Dala je veliki doprinos</c:v>
                </c:pt>
                <c:pt idx="1">
                  <c:v>Dala je doprinos</c:v>
                </c:pt>
                <c:pt idx="2">
                  <c:v>Dala je mali doprinos</c:v>
                </c:pt>
                <c:pt idx="3">
                  <c:v>Nije dala doprinos</c:v>
                </c:pt>
                <c:pt idx="4">
                  <c:v>Ne znam/bez odgovora</c:v>
                </c:pt>
              </c:strCache>
            </c:strRef>
          </c:cat>
          <c:val>
            <c:numRef>
              <c:f>'P 10'!$B$4:$B$8</c:f>
              <c:numCache>
                <c:formatCode>###0.0</c:formatCode>
                <c:ptCount val="5"/>
                <c:pt idx="0">
                  <c:v>2.9055690072639226</c:v>
                </c:pt>
                <c:pt idx="1">
                  <c:v>25.786924939467315</c:v>
                </c:pt>
                <c:pt idx="2">
                  <c:v>37.651331719128329</c:v>
                </c:pt>
                <c:pt idx="3">
                  <c:v>25.544794188861985</c:v>
                </c:pt>
                <c:pt idx="4">
                  <c:v>8.1113801452784511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1F-403B-B616-8351909624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41407552"/>
        <c:axId val="-741399392"/>
      </c:barChart>
      <c:catAx>
        <c:axId val="-741407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741399392"/>
        <c:crosses val="autoZero"/>
        <c:auto val="1"/>
        <c:lblAlgn val="ctr"/>
        <c:lblOffset val="100"/>
        <c:noMultiLvlLbl val="0"/>
      </c:catAx>
      <c:valAx>
        <c:axId val="-741399392"/>
        <c:scaling>
          <c:orientation val="minMax"/>
        </c:scaling>
        <c:delete val="0"/>
        <c:axPos val="b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4140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734745382092512E-2"/>
          <c:y val="3.259259259259259E-2"/>
          <c:w val="0.81195403851586023"/>
          <c:h val="0.795116010498687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 11'!$B$2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44546A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981187647476154E-4"/>
                  <c:y val="-1.239179620159248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61,1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D90-4CF2-A521-50229C49227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18,1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D90-4CF2-A521-50229C49227D}"/>
                </c:ext>
              </c:extLst>
            </c:dLbl>
            <c:dLbl>
              <c:idx val="2"/>
              <c:layout>
                <c:manualLayout>
                  <c:x val="1.165500951581044E-2"/>
                  <c:y val="-1.0864072028177061E-1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D90-4CF2-A521-50229C49227D}"/>
                </c:ext>
              </c:extLst>
            </c:dLbl>
            <c:dLbl>
              <c:idx val="3"/>
              <c:layout>
                <c:manualLayout>
                  <c:x val="1.6317013322134734E-2"/>
                  <c:y val="-8.888888888888888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D90-4CF2-A521-50229C49227D}"/>
                </c:ext>
              </c:extLst>
            </c:dLbl>
            <c:dLbl>
              <c:idx val="4"/>
              <c:layout>
                <c:manualLayout>
                  <c:x val="2.331001903162105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D90-4CF2-A521-50229C49227D}"/>
                </c:ext>
              </c:extLst>
            </c:dLbl>
            <c:dLbl>
              <c:idx val="5"/>
              <c:layout>
                <c:manualLayout>
                  <c:x val="2.0979017128458944E-2"/>
                  <c:y val="-1.185185185185196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D90-4CF2-A521-50229C492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11'!$A$3:$A$8</c:f>
              <c:strCache>
                <c:ptCount val="6"/>
                <c:pt idx="0">
                  <c:v>Na TV-u</c:v>
                </c:pt>
                <c:pt idx="1">
                  <c:v>Na internetu</c:v>
                </c:pt>
                <c:pt idx="2">
                  <c:v>U novinama</c:v>
                </c:pt>
                <c:pt idx="3">
                  <c:v>Od drugih ljudi (prijatelja, rodjaka, ...)</c:v>
                </c:pt>
                <c:pt idx="4">
                  <c:v>Na radiju</c:v>
                </c:pt>
                <c:pt idx="5">
                  <c:v>Ne znam/bez odgovora</c:v>
                </c:pt>
              </c:strCache>
            </c:strRef>
          </c:cat>
          <c:val>
            <c:numRef>
              <c:f>'P 11'!$B$3:$B$8</c:f>
              <c:numCache>
                <c:formatCode>###0.0%</c:formatCode>
                <c:ptCount val="6"/>
                <c:pt idx="0">
                  <c:v>0.61052631578947369</c:v>
                </c:pt>
                <c:pt idx="1">
                  <c:v>0.181203007518797</c:v>
                </c:pt>
                <c:pt idx="2">
                  <c:v>8.9473684210526316E-2</c:v>
                </c:pt>
                <c:pt idx="3">
                  <c:v>7.8195488721804512E-2</c:v>
                </c:pt>
                <c:pt idx="4">
                  <c:v>3.9849624060150378E-2</c:v>
                </c:pt>
                <c:pt idx="5" formatCode="####.0%">
                  <c:v>7.5187969924812035E-4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90-4CF2-A521-50229C4922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6188360"/>
        <c:axId val="456193608"/>
      </c:barChart>
      <c:catAx>
        <c:axId val="45618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6193608"/>
        <c:crosses val="autoZero"/>
        <c:auto val="1"/>
        <c:lblAlgn val="ctr"/>
        <c:lblOffset val="100"/>
        <c:noMultiLvlLbl val="0"/>
      </c:catAx>
      <c:valAx>
        <c:axId val="456193608"/>
        <c:scaling>
          <c:orientation val="minMax"/>
        </c:scaling>
        <c:delete val="0"/>
        <c:axPos val="l"/>
        <c:numFmt formatCode="#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188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 12'!$B$2</c:f>
              <c:strCache>
                <c:ptCount val="1"/>
                <c:pt idx="0">
                  <c:v>Valid 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12'!$A$3:$A$8</c:f>
              <c:strCache>
                <c:ptCount val="6"/>
                <c:pt idx="0">
                  <c:v>Značajno je porasla</c:v>
                </c:pt>
                <c:pt idx="1">
                  <c:v>Djelimično je porasla</c:v>
                </c:pt>
                <c:pt idx="2">
                  <c:v>Ostala je na istom nivou</c:v>
                </c:pt>
                <c:pt idx="3">
                  <c:v>Djelimično je smanjena</c:v>
                </c:pt>
                <c:pt idx="4">
                  <c:v>Značajno je smanjena</c:v>
                </c:pt>
                <c:pt idx="5">
                  <c:v>Ne znam/bez odgovora</c:v>
                </c:pt>
              </c:strCache>
            </c:strRef>
          </c:cat>
          <c:val>
            <c:numRef>
              <c:f>'P 12'!$B$3:$B$8</c:f>
              <c:numCache>
                <c:formatCode>###0.0</c:formatCode>
                <c:ptCount val="6"/>
                <c:pt idx="0">
                  <c:v>6.053268765133172</c:v>
                </c:pt>
                <c:pt idx="1">
                  <c:v>31.234866828087167</c:v>
                </c:pt>
                <c:pt idx="2">
                  <c:v>44.673123486682812</c:v>
                </c:pt>
                <c:pt idx="3">
                  <c:v>7.5060532687651342</c:v>
                </c:pt>
                <c:pt idx="4">
                  <c:v>2.4213075060532687</c:v>
                </c:pt>
                <c:pt idx="5">
                  <c:v>8.1113801452784511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7-44EB-BBD4-B12EC5B37F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729197696"/>
        <c:axId val="-729197152"/>
      </c:barChart>
      <c:catAx>
        <c:axId val="-72919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729197152"/>
        <c:crosses val="autoZero"/>
        <c:auto val="1"/>
        <c:lblAlgn val="ctr"/>
        <c:lblOffset val="100"/>
        <c:noMultiLvlLbl val="0"/>
      </c:catAx>
      <c:valAx>
        <c:axId val="-729197152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29197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 13'!$B$3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FC3-45EC-A9C0-CA4FB11686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13'!$A$4:$A$7</c:f>
              <c:strCache>
                <c:ptCount val="4"/>
                <c:pt idx="0">
                  <c:v>Da, veoma često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</c:v>
                </c:pt>
              </c:strCache>
            </c:strRef>
          </c:cat>
          <c:val>
            <c:numRef>
              <c:f>'P 13'!$B$4:$B$7</c:f>
              <c:numCache>
                <c:formatCode>###0.0</c:formatCode>
                <c:ptCount val="4"/>
                <c:pt idx="0">
                  <c:v>3.2673267326732676</c:v>
                </c:pt>
                <c:pt idx="1">
                  <c:v>20.396039603960396</c:v>
                </c:pt>
                <c:pt idx="2">
                  <c:v>73.960396039603964</c:v>
                </c:pt>
                <c:pt idx="3">
                  <c:v>2.3762376237623761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C3-45EC-A9C0-CA4FB11686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6188360"/>
        <c:axId val="456193608"/>
      </c:barChart>
      <c:catAx>
        <c:axId val="45618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6193608"/>
        <c:crosses val="autoZero"/>
        <c:auto val="1"/>
        <c:lblAlgn val="ctr"/>
        <c:lblOffset val="100"/>
        <c:noMultiLvlLbl val="0"/>
      </c:catAx>
      <c:valAx>
        <c:axId val="45619360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188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 14'!$A$4:$A$7</c:f>
              <c:strCache>
                <c:ptCount val="4"/>
                <c:pt idx="0">
                  <c:v>Ne želi da odgovori</c:v>
                </c:pt>
                <c:pt idx="1">
                  <c:v>Da, veoma često</c:v>
                </c:pt>
                <c:pt idx="2">
                  <c:v>Da, ponekad</c:v>
                </c:pt>
                <c:pt idx="3">
                  <c:v>Ne, nikada</c:v>
                </c:pt>
              </c:strCache>
            </c:strRef>
          </c:cat>
          <c:val>
            <c:numRef>
              <c:f>'P 14'!$B$4:$B$7</c:f>
              <c:numCache>
                <c:formatCode>###0.0</c:formatCode>
                <c:ptCount val="4"/>
                <c:pt idx="0">
                  <c:v>1.8811881188118811</c:v>
                </c:pt>
                <c:pt idx="1">
                  <c:v>2.4752475247524752</c:v>
                </c:pt>
                <c:pt idx="2">
                  <c:v>15.940594059405941</c:v>
                </c:pt>
                <c:pt idx="3">
                  <c:v>79.702970297029708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42-4749-8F2F-91D740E349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'P15'!$B$2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'P15'!$A$3:$A$6</c:f>
              <c:strCache>
                <c:ptCount val="4"/>
                <c:pt idx="0">
                  <c:v>Da, veoma često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</c:v>
                </c:pt>
              </c:strCache>
            </c:strRef>
          </c:cat>
          <c:val>
            <c:numRef>
              <c:f>'P15'!$B$3:$B$6</c:f>
              <c:numCache>
                <c:formatCode>###0.0</c:formatCode>
                <c:ptCount val="4"/>
                <c:pt idx="0">
                  <c:v>12.178217821782178</c:v>
                </c:pt>
                <c:pt idx="1">
                  <c:v>28.811881188118811</c:v>
                </c:pt>
                <c:pt idx="2">
                  <c:v>46.138613861386141</c:v>
                </c:pt>
                <c:pt idx="3">
                  <c:v>12.871287128712872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A0-4B8F-A661-D3C2B87D99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'P16'!$B$2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9,6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344-49E3-8772-1E93D5FE4F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'P16'!$A$3:$A$6</c:f>
              <c:strCache>
                <c:ptCount val="4"/>
                <c:pt idx="0">
                  <c:v>Da, veoma često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</c:v>
                </c:pt>
              </c:strCache>
            </c:strRef>
          </c:cat>
          <c:val>
            <c:numRef>
              <c:f>'P16'!$B$3:$B$6</c:f>
              <c:numCache>
                <c:formatCode>###0.0</c:formatCode>
                <c:ptCount val="4"/>
                <c:pt idx="0">
                  <c:v>11.881188118811881</c:v>
                </c:pt>
                <c:pt idx="1">
                  <c:v>34.75247524752475</c:v>
                </c:pt>
                <c:pt idx="2">
                  <c:v>43.663366336633665</c:v>
                </c:pt>
                <c:pt idx="3">
                  <c:v>9.7029702970297027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4-49E3-8772-1E93D5FE4F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839157536394678"/>
          <c:y val="2.718566838505259E-2"/>
          <c:w val="0.59068505191528642"/>
          <c:h val="0.37796291189839065"/>
        </c:manualLayout>
      </c:layout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28072032"/>
        <c:axId val="-728071488"/>
      </c:barChart>
      <c:catAx>
        <c:axId val="-728072032"/>
        <c:scaling>
          <c:orientation val="minMax"/>
        </c:scaling>
        <c:delete val="1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r-Latn-ME" b="1"/>
                  <a:t>Dati novac službeniku u javnom sektoru kako bi se ostvarila neka prava koja vam zakonom pripadaju    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-728071488"/>
        <c:crosses val="autoZero"/>
        <c:auto val="1"/>
        <c:lblAlgn val="ctr"/>
        <c:lblOffset val="100"/>
        <c:noMultiLvlLbl val="0"/>
      </c:catAx>
      <c:valAx>
        <c:axId val="-728071488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-72807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28072576"/>
        <c:axId val="-728076384"/>
      </c:barChart>
      <c:catAx>
        <c:axId val="-728072576"/>
        <c:scaling>
          <c:orientation val="minMax"/>
        </c:scaling>
        <c:delete val="1"/>
        <c:axPos val="l"/>
        <c:title>
          <c:tx>
            <c:rich>
              <a:bodyPr rot="0" spcFirstLastPara="1" vertOverflow="ellipsis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sr-Latn-ME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Dati novac službeniku u javnom sektoru kako bi se ostvarila neka prava koja vam po zakonu pripadaju     </a:t>
                </a:r>
              </a:p>
            </c:rich>
          </c:tx>
          <c:layout>
            <c:manualLayout>
              <c:xMode val="edge"/>
              <c:yMode val="edge"/>
              <c:x val="1.7957348116802652E-2"/>
              <c:y val="0.174836554521593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-728076384"/>
        <c:crosses val="autoZero"/>
        <c:auto val="1"/>
        <c:lblAlgn val="ctr"/>
        <c:lblOffset val="100"/>
        <c:noMultiLvlLbl val="0"/>
      </c:catAx>
      <c:valAx>
        <c:axId val="-7280763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none"/>
        <c:minorTickMark val="none"/>
        <c:tickLblPos val="nextTo"/>
        <c:crossAx val="-72807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'P17'!$D$14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8E3-4D68-99C0-68ED3F64EB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'P17'!$B$15:$B$18</c:f>
              <c:strCache>
                <c:ptCount val="4"/>
                <c:pt idx="0">
                  <c:v>Uvijek je u redu</c:v>
                </c:pt>
                <c:pt idx="1">
                  <c:v>Ponekad može biti u redu</c:v>
                </c:pt>
                <c:pt idx="2">
                  <c:v>Nikad nije u redu</c:v>
                </c:pt>
                <c:pt idx="3">
                  <c:v>Ne znam</c:v>
                </c:pt>
              </c:strCache>
            </c:strRef>
          </c:cat>
          <c:val>
            <c:numRef>
              <c:f>'P17'!$D$15:$D$18</c:f>
              <c:numCache>
                <c:formatCode>General</c:formatCode>
                <c:ptCount val="4"/>
                <c:pt idx="0">
                  <c:v>1.4</c:v>
                </c:pt>
                <c:pt idx="1">
                  <c:v>4.8</c:v>
                </c:pt>
                <c:pt idx="2">
                  <c:v>91.6</c:v>
                </c:pt>
                <c:pt idx="3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A-4E6F-87B9-FFF5A93EEA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28073664"/>
        <c:axId val="-728067136"/>
      </c:barChart>
      <c:catAx>
        <c:axId val="-728073664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r-Latn-ME" sz="1050" b="1" i="0" baseline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Dati novac službeniku u javnom sektoru kako bi se ostvarila neka prava koja vam zakonom pripadaju</a:t>
                </a:r>
                <a:r>
                  <a:rPr lang="sr-Latn-ME" sz="1800" b="1" i="0" baseline="0" dirty="0">
                    <a:effectLst/>
                  </a:rPr>
                  <a:t>     </a:t>
                </a:r>
                <a:endParaRPr lang="sr-Latn-ME" b="1" dirty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728067136"/>
        <c:crosses val="autoZero"/>
        <c:auto val="1"/>
        <c:lblAlgn val="ctr"/>
        <c:lblOffset val="100"/>
        <c:noMultiLvlLbl val="0"/>
      </c:catAx>
      <c:valAx>
        <c:axId val="-728067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2807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'P17'!$E$24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210-4A33-8A95-6570C4015C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'P17'!$C$25:$C$28</c:f>
              <c:strCache>
                <c:ptCount val="4"/>
                <c:pt idx="0">
                  <c:v>Uvijek je u redu</c:v>
                </c:pt>
                <c:pt idx="1">
                  <c:v>Ponekad može biti u redu</c:v>
                </c:pt>
                <c:pt idx="2">
                  <c:v>Nikad nije u redu</c:v>
                </c:pt>
                <c:pt idx="3">
                  <c:v>Ne znam</c:v>
                </c:pt>
              </c:strCache>
            </c:strRef>
          </c:cat>
          <c:val>
            <c:numRef>
              <c:f>'P17'!$E$25:$E$28</c:f>
              <c:numCache>
                <c:formatCode>General</c:formatCode>
                <c:ptCount val="4"/>
                <c:pt idx="0">
                  <c:v>4.8</c:v>
                </c:pt>
                <c:pt idx="1">
                  <c:v>20.8</c:v>
                </c:pt>
                <c:pt idx="2">
                  <c:v>71.8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A4-422B-A84F-392D2DE674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28068224"/>
        <c:axId val="-728069312"/>
      </c:barChart>
      <c:catAx>
        <c:axId val="-728068224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r-Latn-ME" sz="11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Dati </a:t>
                </a:r>
                <a:r>
                  <a:rPr lang="sr-Latn-ME" sz="11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poklon službeniku u javnom sektoru kako bi se ostvarila neka prava koja vam zakonom pripadaju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728069312"/>
        <c:crosses val="autoZero"/>
        <c:auto val="1"/>
        <c:lblAlgn val="ctr"/>
        <c:lblOffset val="100"/>
        <c:noMultiLvlLbl val="0"/>
      </c:catAx>
      <c:valAx>
        <c:axId val="-728069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72806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'P17'!$E$38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3,6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979-4957-B533-F9D14860DC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'P17'!$C$39:$C$42</c:f>
              <c:strCache>
                <c:ptCount val="4"/>
                <c:pt idx="0">
                  <c:v>Uvijek je u redu</c:v>
                </c:pt>
                <c:pt idx="1">
                  <c:v>Ponekad može biti u redu</c:v>
                </c:pt>
                <c:pt idx="2">
                  <c:v>Nikad nije u redu</c:v>
                </c:pt>
                <c:pt idx="3">
                  <c:v>Ne znam</c:v>
                </c:pt>
              </c:strCache>
            </c:strRef>
          </c:cat>
          <c:val>
            <c:numRef>
              <c:f>'P17'!$E$39:$E$42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20.6</c:v>
                </c:pt>
                <c:pt idx="2">
                  <c:v>71.400000000000006</c:v>
                </c:pt>
                <c:pt idx="3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C0-4122-9AFB-49A579B168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728065504"/>
        <c:axId val="-728064960"/>
      </c:barChart>
      <c:catAx>
        <c:axId val="-728065504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r-Latn-ME" sz="11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Učiniti</a:t>
                </a:r>
                <a:r>
                  <a:rPr lang="sr-Latn-ME" sz="1100" baseline="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sr-Latn-ME" sz="11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uslugu </a:t>
                </a:r>
                <a:r>
                  <a:rPr lang="sr-Latn-ME" sz="11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službeniku u javnom sektoru kako bi se ostvarila neka prava koja vam zakonom pripadaju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728064960"/>
        <c:crosses val="autoZero"/>
        <c:auto val="1"/>
        <c:lblAlgn val="ctr"/>
        <c:lblOffset val="100"/>
        <c:noMultiLvlLbl val="0"/>
      </c:catAx>
      <c:valAx>
        <c:axId val="-728064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72806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'P18'!$O$1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70AD47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1,2%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2B5-4DEC-994B-9A8B960E4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'P18'!$N$2:$N$14</c:f>
              <c:strCache>
                <c:ptCount val="13"/>
                <c:pt idx="0">
                  <c:v>Ne znam/bez odgovora</c:v>
                </c:pt>
                <c:pt idx="1">
                  <c:v>Kultura</c:v>
                </c:pt>
                <c:pt idx="2">
                  <c:v>Sport</c:v>
                </c:pt>
                <c:pt idx="3">
                  <c:v>Mediji</c:v>
                </c:pt>
                <c:pt idx="4">
                  <c:v>Obrazovanje</c:v>
                </c:pt>
                <c:pt idx="5">
                  <c:v>Politika/političke partije</c:v>
                </c:pt>
                <c:pt idx="6">
                  <c:v>Opštinske službe</c:v>
                </c:pt>
                <c:pt idx="7">
                  <c:v>Carina</c:v>
                </c:pt>
                <c:pt idx="8">
                  <c:v>Sudstvo</c:v>
                </c:pt>
                <c:pt idx="9">
                  <c:v>Policija</c:v>
                </c:pt>
                <c:pt idx="10">
                  <c:v>Inspekcije</c:v>
                </c:pt>
                <c:pt idx="11">
                  <c:v>Državna uprava</c:v>
                </c:pt>
                <c:pt idx="12">
                  <c:v>Zdravstvo</c:v>
                </c:pt>
              </c:strCache>
            </c:strRef>
          </c:cat>
          <c:val>
            <c:numRef>
              <c:f>'P18'!$O$2:$O$14</c:f>
              <c:numCache>
                <c:formatCode>###0.0%</c:formatCode>
                <c:ptCount val="13"/>
                <c:pt idx="0">
                  <c:v>0</c:v>
                </c:pt>
                <c:pt idx="1">
                  <c:v>1.1012433392539964E-2</c:v>
                </c:pt>
                <c:pt idx="2">
                  <c:v>1.52753108348135E-2</c:v>
                </c:pt>
                <c:pt idx="3">
                  <c:v>2.2380106571936058E-2</c:v>
                </c:pt>
                <c:pt idx="4">
                  <c:v>4.3339253996447599E-2</c:v>
                </c:pt>
                <c:pt idx="5">
                  <c:v>4.7246891651865006E-2</c:v>
                </c:pt>
                <c:pt idx="6">
                  <c:v>8.6678507992895198E-2</c:v>
                </c:pt>
                <c:pt idx="7">
                  <c:v>0.10053285968028419</c:v>
                </c:pt>
                <c:pt idx="8">
                  <c:v>0.10195381882770871</c:v>
                </c:pt>
                <c:pt idx="9">
                  <c:v>0.11261101243339254</c:v>
                </c:pt>
                <c:pt idx="10">
                  <c:v>0.11722912966252221</c:v>
                </c:pt>
                <c:pt idx="11">
                  <c:v>0.13925399644760214</c:v>
                </c:pt>
                <c:pt idx="12">
                  <c:v>0.2024866785079929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4-4BE6-AB34-6BDC989DAA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1"/>
        <c:axPos val="b"/>
        <c:numFmt formatCode="###0.0%" sourceLinked="1"/>
        <c:majorTickMark val="none"/>
        <c:minorTickMark val="none"/>
        <c:tickLblPos val="nextTo"/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'P19'!$J$1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192-4688-B71A-A651E8E4EE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'P19'!$I$2:$I$9</c:f>
              <c:strCache>
                <c:ptCount val="8"/>
                <c:pt idx="0">
                  <c:v>Nešto drugo, navesti</c:v>
                </c:pt>
                <c:pt idx="1">
                  <c:v>Ne znam/bez odgovora</c:v>
                </c:pt>
                <c:pt idx="2">
                  <c:v>Duge i komplikovane administrativne procedure</c:v>
                </c:pt>
                <c:pt idx="3">
                  <c:v>Nepotizam kao oblik korupcije (favorizovanje rođaka i/ili prijatelja)</c:v>
                </c:pt>
                <c:pt idx="4">
                  <c:v>Neefikasnost organa zaduženih za borbu protiv korupcije</c:v>
                </c:pt>
                <c:pt idx="5">
                  <c:v>Nedostatak preventivnih mjera i edukativnih kampanja</c:v>
                </c:pt>
                <c:pt idx="6">
                  <c:v>Niska primanja službenika u državnim/opštinskim službama</c:v>
                </c:pt>
                <c:pt idx="7">
                  <c:v>Nedostatak građanske svijesti i odgovornosti o štetnosti korupcije</c:v>
                </c:pt>
              </c:strCache>
            </c:strRef>
          </c:cat>
          <c:val>
            <c:numRef>
              <c:f>'P19'!$J$2:$J$9</c:f>
              <c:numCache>
                <c:formatCode>###0.0%</c:formatCode>
                <c:ptCount val="8"/>
                <c:pt idx="0" formatCode="####.0%">
                  <c:v>0.01</c:v>
                </c:pt>
                <c:pt idx="1">
                  <c:v>1.4999999999999999E-2</c:v>
                </c:pt>
                <c:pt idx="2">
                  <c:v>8.4821428571428575E-2</c:v>
                </c:pt>
                <c:pt idx="3">
                  <c:v>0.13337053571428573</c:v>
                </c:pt>
                <c:pt idx="4">
                  <c:v>0.1328125</c:v>
                </c:pt>
                <c:pt idx="5">
                  <c:v>0.1484375</c:v>
                </c:pt>
                <c:pt idx="6">
                  <c:v>0.17801339285714285</c:v>
                </c:pt>
                <c:pt idx="7">
                  <c:v>0.2974330357142857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2-4688-B71A-A651E8E4EE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1"/>
        <c:axPos val="b"/>
        <c:numFmt formatCode="####.0%" sourceLinked="1"/>
        <c:majorTickMark val="none"/>
        <c:minorTickMark val="none"/>
        <c:tickLblPos val="nextTo"/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'P20'!$B$2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5.414414050659077E-3"/>
                  <c:y val="-4.77469726257582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E2D-4582-925B-9E2E502689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'P20'!$A$3:$A$8</c:f>
              <c:strCache>
                <c:ptCount val="6"/>
                <c:pt idx="0">
                  <c:v>Značajno je smanjena</c:v>
                </c:pt>
                <c:pt idx="1">
                  <c:v>Djelimično je smanjena</c:v>
                </c:pt>
                <c:pt idx="2">
                  <c:v>Ostala je na istom nivou</c:v>
                </c:pt>
                <c:pt idx="3">
                  <c:v>Djelimično je porasla</c:v>
                </c:pt>
                <c:pt idx="4">
                  <c:v>Značajno je porasla</c:v>
                </c:pt>
                <c:pt idx="5">
                  <c:v>Ne znam/bez odgovora</c:v>
                </c:pt>
              </c:strCache>
            </c:strRef>
          </c:cat>
          <c:val>
            <c:numRef>
              <c:f>'P20'!$B$3:$B$8</c:f>
              <c:numCache>
                <c:formatCode>###0.0</c:formatCode>
                <c:ptCount val="6"/>
                <c:pt idx="0">
                  <c:v>4.2574257425742577</c:v>
                </c:pt>
                <c:pt idx="1">
                  <c:v>20.198019801980198</c:v>
                </c:pt>
                <c:pt idx="2">
                  <c:v>42.574257425742573</c:v>
                </c:pt>
                <c:pt idx="3">
                  <c:v>11.287128712871288</c:v>
                </c:pt>
                <c:pt idx="4">
                  <c:v>6.6336633663366342</c:v>
                </c:pt>
                <c:pt idx="5">
                  <c:v>15.049504950495049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2D-4582-925B-9E2E502689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038906000556369"/>
          <c:y val="0.33652328974065387"/>
          <c:w val="0.26687952522850134"/>
          <c:h val="0.36974451477667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'P21'!$B$2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'P21'!$A$3:$A$6</c:f>
              <c:strCache>
                <c:ptCount val="4"/>
                <c:pt idx="0">
                  <c:v>Obje strane (lice koja daje i lice koje prima mito)</c:v>
                </c:pt>
                <c:pt idx="1">
                  <c:v>Lice koje traži mito</c:v>
                </c:pt>
                <c:pt idx="2">
                  <c:v>Lice koje daje mito</c:v>
                </c:pt>
                <c:pt idx="3">
                  <c:v>Neko drugi</c:v>
                </c:pt>
              </c:strCache>
            </c:strRef>
          </c:cat>
          <c:val>
            <c:numRef>
              <c:f>'P21'!$B$3:$B$6</c:f>
              <c:numCache>
                <c:formatCode>###0.0</c:formatCode>
                <c:ptCount val="4"/>
                <c:pt idx="0">
                  <c:v>72.871287128712865</c:v>
                </c:pt>
                <c:pt idx="1">
                  <c:v>19.207920792079207</c:v>
                </c:pt>
                <c:pt idx="2">
                  <c:v>6.2376237623762378</c:v>
                </c:pt>
                <c:pt idx="3" formatCode="####.0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6F-41A0-AC6E-0430952041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'P22'!$D$1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'P22'!$C$2:$C$7</c:f>
              <c:strCache>
                <c:ptCount val="6"/>
                <c:pt idx="0">
                  <c:v>Nešto drugo, navesti</c:v>
                </c:pt>
                <c:pt idx="1">
                  <c:v>Da, drugim državnim organima, navesti</c:v>
                </c:pt>
                <c:pt idx="2">
                  <c:v>Da, Vrhovnom državnom tužilaštvu</c:v>
                </c:pt>
                <c:pt idx="3">
                  <c:v>Da, Upravi policije, direktni kontakt, putem pošte/telefona/faxa/email-a</c:v>
                </c:pt>
                <c:pt idx="4">
                  <c:v>Ne, nijesam upoznat/a</c:v>
                </c:pt>
                <c:pt idx="5">
                  <c:v>Da, Agenciji za sprječavanje korupcije, direktni kontakt,  putem pošte/telefona/faxa/email-a</c:v>
                </c:pt>
              </c:strCache>
            </c:strRef>
          </c:cat>
          <c:val>
            <c:numRef>
              <c:f>'P22'!$D$2:$D$7</c:f>
              <c:numCache>
                <c:formatCode>###0.0%</c:formatCode>
                <c:ptCount val="6"/>
                <c:pt idx="0" formatCode="####.0%">
                  <c:v>1.2E-2</c:v>
                </c:pt>
                <c:pt idx="1">
                  <c:v>1.5007898894154818E-2</c:v>
                </c:pt>
                <c:pt idx="2">
                  <c:v>6.4000000000000001E-2</c:v>
                </c:pt>
                <c:pt idx="3">
                  <c:v>0.26500000000000001</c:v>
                </c:pt>
                <c:pt idx="4">
                  <c:v>0.308</c:v>
                </c:pt>
                <c:pt idx="5">
                  <c:v>0.33600000000000002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6-4665-9321-27E089BE1F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#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'P23'!$B$1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10,0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8E5-4C28-86C5-E8D25FFD2B0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7259D961-9FE5-40B6-96FD-2423BDE32CD0}" type="VALUE">
                      <a:rPr lang="en-US"/>
                      <a:pPr/>
                      <a:t>[VALUE]</a:t>
                    </a:fld>
                    <a:r>
                      <a:rPr lang="en-US"/>
                      <a:t>,0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8E5-4C28-86C5-E8D25FFD2B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'P23'!$A$2:$A$10</c:f>
              <c:strCache>
                <c:ptCount val="9"/>
                <c:pt idx="0">
                  <c:v>Nešto drugo</c:v>
                </c:pt>
                <c:pt idx="1">
                  <c:v>Ne znam</c:v>
                </c:pt>
                <c:pt idx="2">
                  <c:v>Preko štampanog materijala ASK</c:v>
                </c:pt>
                <c:pt idx="3">
                  <c:v>Putem radija</c:v>
                </c:pt>
                <c:pt idx="4">
                  <c:v>Od drugih ljudi</c:v>
                </c:pt>
                <c:pt idx="5">
                  <c:v>Preko bilborda-postera</c:v>
                </c:pt>
                <c:pt idx="6">
                  <c:v>Internet</c:v>
                </c:pt>
                <c:pt idx="7">
                  <c:v>Putem novina</c:v>
                </c:pt>
                <c:pt idx="8">
                  <c:v>Putem Tv-a</c:v>
                </c:pt>
              </c:strCache>
            </c:strRef>
          </c:cat>
          <c:val>
            <c:numRef>
              <c:f>'P23'!$B$2:$B$10</c:f>
              <c:numCache>
                <c:formatCode>General</c:formatCode>
                <c:ptCount val="9"/>
                <c:pt idx="0">
                  <c:v>0.3</c:v>
                </c:pt>
                <c:pt idx="1">
                  <c:v>0.1</c:v>
                </c:pt>
                <c:pt idx="2">
                  <c:v>5.2</c:v>
                </c:pt>
                <c:pt idx="3">
                  <c:v>7.6</c:v>
                </c:pt>
                <c:pt idx="4">
                  <c:v>10</c:v>
                </c:pt>
                <c:pt idx="5">
                  <c:v>10.8</c:v>
                </c:pt>
                <c:pt idx="6">
                  <c:v>14.8</c:v>
                </c:pt>
                <c:pt idx="7">
                  <c:v>16</c:v>
                </c:pt>
                <c:pt idx="8">
                  <c:v>35.200000000000003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E5-4C28-86C5-E8D25FFD2B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'P24'!$B$2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8,0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E52-4676-94BA-C76ADDC151BF}"/>
                </c:ext>
              </c:extLst>
            </c:dLbl>
            <c:dLbl>
              <c:idx val="3"/>
              <c:layout>
                <c:manualLayout>
                  <c:x val="-8.343147754683207E-3"/>
                  <c:y val="-1.6571767727126355E-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BAD-4002-9733-BD3DD90082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'P24'!$A$3:$A$6</c:f>
              <c:strCache>
                <c:ptCount val="4"/>
                <c:pt idx="0">
                  <c:v>Ne, nije bilo potrebe</c:v>
                </c:pt>
                <c:pt idx="1">
                  <c:v>Ne, iako smo bili svjedoci korupcije</c:v>
                </c:pt>
                <c:pt idx="2">
                  <c:v>Ne znam/bez odgovora</c:v>
                </c:pt>
                <c:pt idx="3">
                  <c:v>Da, koji način</c:v>
                </c:pt>
              </c:strCache>
            </c:strRef>
          </c:cat>
          <c:val>
            <c:numRef>
              <c:f>'P24'!$B$3:$B$6</c:f>
              <c:numCache>
                <c:formatCode>###0.0</c:formatCode>
                <c:ptCount val="4"/>
                <c:pt idx="0">
                  <c:v>83.366336633663366</c:v>
                </c:pt>
                <c:pt idx="1">
                  <c:v>8.217821782178218</c:v>
                </c:pt>
                <c:pt idx="2">
                  <c:v>7.9</c:v>
                </c:pt>
                <c:pt idx="3" formatCode="####.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AD-4002-9733-BD3DD90082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6C-459D-877A-017CF2C2345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6C-459D-877A-017CF2C23453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66C-459D-877A-017CF2C234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'P25'!$A$3:$A$5</c:f>
              <c:strCache>
                <c:ptCount val="3"/>
                <c:pt idx="0">
                  <c:v>Da, prijavio/la bih</c:v>
                </c:pt>
                <c:pt idx="1">
                  <c:v>Ne bih prijavio/la</c:v>
                </c:pt>
                <c:pt idx="2">
                  <c:v>Ne znam/bez odgovora</c:v>
                </c:pt>
              </c:strCache>
            </c:strRef>
          </c:cat>
          <c:val>
            <c:numRef>
              <c:f>'P25'!$B$3:$B$5</c:f>
              <c:numCache>
                <c:formatCode>###0.0</c:formatCode>
                <c:ptCount val="3"/>
                <c:pt idx="0">
                  <c:v>39.603960396039604</c:v>
                </c:pt>
                <c:pt idx="1">
                  <c:v>44.851485148514854</c:v>
                </c:pt>
                <c:pt idx="2">
                  <c:v>15.544554455445544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6C-459D-877A-017CF2C234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173292174836352"/>
          <c:y val="0.42350062969863345"/>
          <c:w val="0.31425916911406776"/>
          <c:h val="0.203579849308337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153280839895013"/>
          <c:y val="2.7210884353741496E-2"/>
          <c:w val="0.56852274715660545"/>
          <c:h val="0.85589022151451843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'P26'!$B$1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0,1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004-4C15-9FC5-7839ACE00FA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2,3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004-4C15-9FC5-7839ACE00FA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5,7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004-4C15-9FC5-7839ACE00FA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10,4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004-4C15-9FC5-7839ACE00FA9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24,3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004-4C15-9FC5-7839ACE00FA9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35,4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004-4C15-9FC5-7839ACE00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'P26'!$A$2:$A$9</c:f>
              <c:strCache>
                <c:ptCount val="8"/>
                <c:pt idx="0">
                  <c:v>Neko drugi</c:v>
                </c:pt>
                <c:pt idx="1">
                  <c:v>Drugi državni organi</c:v>
                </c:pt>
                <c:pt idx="2">
                  <c:v>Sudstvo</c:v>
                </c:pt>
                <c:pt idx="3">
                  <c:v>NVO</c:v>
                </c:pt>
                <c:pt idx="4">
                  <c:v>Tužilaštvo</c:v>
                </c:pt>
                <c:pt idx="5">
                  <c:v>Mediji</c:v>
                </c:pt>
                <c:pt idx="6">
                  <c:v>Uprava policije</c:v>
                </c:pt>
                <c:pt idx="7">
                  <c:v>Agencija za sprječavanje korupcije</c:v>
                </c:pt>
              </c:strCache>
            </c:strRef>
          </c:cat>
          <c:val>
            <c:numRef>
              <c:f>'P26'!$B$2:$B$9</c:f>
              <c:numCache>
                <c:formatCode>###0.0%</c:formatCode>
                <c:ptCount val="8"/>
                <c:pt idx="0" formatCode="####.0%">
                  <c:v>1E-3</c:v>
                </c:pt>
                <c:pt idx="1">
                  <c:v>2.2956841138659319E-2</c:v>
                </c:pt>
                <c:pt idx="2">
                  <c:v>5.6932966023875119E-2</c:v>
                </c:pt>
                <c:pt idx="3">
                  <c:v>0.104</c:v>
                </c:pt>
                <c:pt idx="4">
                  <c:v>0.10560146923783285</c:v>
                </c:pt>
                <c:pt idx="5">
                  <c:v>0.11202938475665748</c:v>
                </c:pt>
                <c:pt idx="6">
                  <c:v>0.24299999999999999</c:v>
                </c:pt>
                <c:pt idx="7">
                  <c:v>0.35399999999999998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04-4C15-9FC5-7839ACE00F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#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'P27'!$B$2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0,9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252-4FF2-918A-135DEEB703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'P27'!$A$3:$A$9</c:f>
              <c:strCache>
                <c:ptCount val="7"/>
                <c:pt idx="0">
                  <c:v>Nešto drugo, navesti</c:v>
                </c:pt>
                <c:pt idx="1">
                  <c:v>Ne znam/bez odgovora</c:v>
                </c:pt>
                <c:pt idx="2">
                  <c:v>Kutija za prijave/pošta</c:v>
                </c:pt>
                <c:pt idx="3">
                  <c:v>Mediji</c:v>
                </c:pt>
                <c:pt idx="4">
                  <c:v>E-mail/online</c:v>
                </c:pt>
                <c:pt idx="5">
                  <c:v>Neposredno/direktni kontakt sa nadležnim institucijama</c:v>
                </c:pt>
                <c:pt idx="6">
                  <c:v>Telefon/fax</c:v>
                </c:pt>
              </c:strCache>
            </c:strRef>
          </c:cat>
          <c:val>
            <c:numRef>
              <c:f>'P27'!$B$3:$B$9</c:f>
              <c:numCache>
                <c:formatCode>###0.0</c:formatCode>
                <c:ptCount val="7"/>
                <c:pt idx="0" formatCode="####.0">
                  <c:v>0.9</c:v>
                </c:pt>
                <c:pt idx="1">
                  <c:v>6.3</c:v>
                </c:pt>
                <c:pt idx="2">
                  <c:v>7.2</c:v>
                </c:pt>
                <c:pt idx="3">
                  <c:v>8.1</c:v>
                </c:pt>
                <c:pt idx="4">
                  <c:v>9</c:v>
                </c:pt>
                <c:pt idx="5">
                  <c:v>32.1</c:v>
                </c:pt>
                <c:pt idx="6">
                  <c:v>36.4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80-4956-AAEC-FF018AAFDE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#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'P28'!$B$2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'P28'!$A$3:$A$9</c:f>
              <c:strCache>
                <c:ptCount val="7"/>
                <c:pt idx="0">
                  <c:v>Nešto drugo</c:v>
                </c:pt>
                <c:pt idx="1">
                  <c:v>Ne bih prijavio/la ako bih bio/la umiješana</c:v>
                </c:pt>
                <c:pt idx="2">
                  <c:v>Strah od osvete/odmazde</c:v>
                </c:pt>
                <c:pt idx="3">
                  <c:v>Ne znam/bez odgovora</c:v>
                </c:pt>
                <c:pt idx="4">
                  <c:v>Nedostatak povjerenja da će prijava ostati anonimna</c:v>
                </c:pt>
                <c:pt idx="5">
                  <c:v>Nijesam siguran/a da bi se mogla dokazati</c:v>
                </c:pt>
                <c:pt idx="6">
                  <c:v>Nedostatak povjerenja da će nadležni organi postupiti po prijavi</c:v>
                </c:pt>
              </c:strCache>
            </c:strRef>
          </c:cat>
          <c:val>
            <c:numRef>
              <c:f>'P28'!$B$3:$B$9</c:f>
              <c:numCache>
                <c:formatCode>###0.0</c:formatCode>
                <c:ptCount val="7"/>
                <c:pt idx="0" formatCode="####.0">
                  <c:v>4.3</c:v>
                </c:pt>
                <c:pt idx="1">
                  <c:v>6.8852459016393448</c:v>
                </c:pt>
                <c:pt idx="2">
                  <c:v>13.934426229508196</c:v>
                </c:pt>
                <c:pt idx="3">
                  <c:v>14.426229508196723</c:v>
                </c:pt>
                <c:pt idx="4">
                  <c:v>15.245901639344261</c:v>
                </c:pt>
                <c:pt idx="5">
                  <c:v>16.885245901639344</c:v>
                </c:pt>
                <c:pt idx="6">
                  <c:v>28.360655737704921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44-486D-A281-1D5349BDBC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#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'P29'!$C$3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14,8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BB-48E2-9317-EB9519BF91A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0,1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8C9-47E9-B7A3-16046ABA64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'P29'!$A$4:$A$8</c:f>
              <c:strCache>
                <c:ptCount val="5"/>
                <c:pt idx="0">
                  <c:v>Uspješni</c:v>
                </c:pt>
                <c:pt idx="1">
                  <c:v>Djelimično uspješni</c:v>
                </c:pt>
                <c:pt idx="2">
                  <c:v>Neuspješni</c:v>
                </c:pt>
                <c:pt idx="3">
                  <c:v>Ne znam/bez odgovora</c:v>
                </c:pt>
                <c:pt idx="4">
                  <c:v>Nešto drugo</c:v>
                </c:pt>
              </c:strCache>
            </c:strRef>
          </c:cat>
          <c:val>
            <c:numRef>
              <c:f>'P29'!$C$4:$C$8</c:f>
              <c:numCache>
                <c:formatCode>###0.0</c:formatCode>
                <c:ptCount val="5"/>
                <c:pt idx="0">
                  <c:v>7.1</c:v>
                </c:pt>
                <c:pt idx="1">
                  <c:v>36.200000000000003</c:v>
                </c:pt>
                <c:pt idx="2">
                  <c:v>41.78217821782178</c:v>
                </c:pt>
                <c:pt idx="3">
                  <c:v>14.7</c:v>
                </c:pt>
                <c:pt idx="4" formatCode="####.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6-4670-96D9-9BED8D6739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'P30'!$C$2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8,2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996-4403-9C67-385A33372F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'P30'!$A$3:$A$8</c:f>
              <c:strCache>
                <c:ptCount val="6"/>
                <c:pt idx="0">
                  <c:v>Značajno je smanjena</c:v>
                </c:pt>
                <c:pt idx="1">
                  <c:v>Djelimično je smanjena</c:v>
                </c:pt>
                <c:pt idx="2">
                  <c:v>Ostala je na istom nivou</c:v>
                </c:pt>
                <c:pt idx="3">
                  <c:v>Djelimično je porasla</c:v>
                </c:pt>
                <c:pt idx="4">
                  <c:v>Značajno je porasla</c:v>
                </c:pt>
                <c:pt idx="5">
                  <c:v>Ne znam/bez odgovora</c:v>
                </c:pt>
              </c:strCache>
            </c:strRef>
          </c:cat>
          <c:val>
            <c:numRef>
              <c:f>'P30'!$C$3:$C$8</c:f>
              <c:numCache>
                <c:formatCode>###0.0</c:formatCode>
                <c:ptCount val="6"/>
                <c:pt idx="0">
                  <c:v>5.0999999999999996</c:v>
                </c:pt>
                <c:pt idx="1">
                  <c:v>21.386138613861387</c:v>
                </c:pt>
                <c:pt idx="2">
                  <c:v>46.9</c:v>
                </c:pt>
                <c:pt idx="3">
                  <c:v>12.9</c:v>
                </c:pt>
                <c:pt idx="4">
                  <c:v>5.5</c:v>
                </c:pt>
                <c:pt idx="5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4F-4E68-9CF9-2C53E426AA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4886488"/>
        <c:axId val="394881568"/>
      </c:barChart>
      <c:catAx>
        <c:axId val="3948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94881568"/>
        <c:crosses val="autoZero"/>
        <c:auto val="1"/>
        <c:lblAlgn val="ctr"/>
        <c:lblOffset val="100"/>
        <c:noMultiLvlLbl val="0"/>
      </c:catAx>
      <c:valAx>
        <c:axId val="394881568"/>
        <c:scaling>
          <c:orientation val="minMax"/>
        </c:scaling>
        <c:delete val="0"/>
        <c:axPos val="l"/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8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'P31'!$B$2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A54E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'P31'!$A$3:$A$10</c:f>
              <c:strCache>
                <c:ptCount val="8"/>
                <c:pt idx="0">
                  <c:v>Nešto drugo, navesti</c:v>
                </c:pt>
                <c:pt idx="1">
                  <c:v>Transparentniji rad nadležnih institucija</c:v>
                </c:pt>
                <c:pt idx="2">
                  <c:v>Ne znam/bez odgovora</c:v>
                </c:pt>
                <c:pt idx="3">
                  <c:v>Efikasno oduzimanje nezakonito stečene imovine</c:v>
                </c:pt>
                <c:pt idx="4">
                  <c:v>Pojednostavljivanje procedura</c:v>
                </c:pt>
                <c:pt idx="5">
                  <c:v>Veći broj prijavljenih slučajeva i istraga</c:v>
                </c:pt>
                <c:pt idx="6">
                  <c:v>Povećanje broja pravosnažnih presuda</c:v>
                </c:pt>
                <c:pt idx="7">
                  <c:v>Povećanje nivoa svijesti javnosti o ovoj pojavi</c:v>
                </c:pt>
              </c:strCache>
            </c:strRef>
          </c:cat>
          <c:val>
            <c:numRef>
              <c:f>'P31'!$B$3:$B$10</c:f>
              <c:numCache>
                <c:formatCode>###0.0</c:formatCode>
                <c:ptCount val="8"/>
                <c:pt idx="0" formatCode="####.0">
                  <c:v>3.2</c:v>
                </c:pt>
                <c:pt idx="1">
                  <c:v>6.6336633663366342</c:v>
                </c:pt>
                <c:pt idx="2">
                  <c:v>6.7326732673267333</c:v>
                </c:pt>
                <c:pt idx="3">
                  <c:v>9.7029702970297027</c:v>
                </c:pt>
                <c:pt idx="4">
                  <c:v>11.08910891089109</c:v>
                </c:pt>
                <c:pt idx="5">
                  <c:v>16.237623762376238</c:v>
                </c:pt>
                <c:pt idx="6">
                  <c:v>17.524752475247524</c:v>
                </c:pt>
                <c:pt idx="7">
                  <c:v>29.009900990099009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2-4671-B168-8193C15E37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59287528"/>
        <c:axId val="459287856"/>
      </c:barChart>
      <c:catAx>
        <c:axId val="459287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9287856"/>
        <c:crosses val="autoZero"/>
        <c:auto val="1"/>
        <c:lblAlgn val="ctr"/>
        <c:lblOffset val="100"/>
        <c:noMultiLvlLbl val="0"/>
      </c:catAx>
      <c:valAx>
        <c:axId val="459287856"/>
        <c:scaling>
          <c:orientation val="minMax"/>
        </c:scaling>
        <c:delete val="0"/>
        <c:axPos val="b"/>
        <c:numFmt formatCode="####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0.0578</cdr:x>
      <cdr:y>0.89991</cdr:y>
    </cdr:from>
    <cdr:to>
      <cdr:x>0.26005</cdr:x>
      <cdr:y>0.96457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17052EDE-2BD6-407B-9971-E8202677FB14}"/>
            </a:ext>
          </a:extLst>
        </cdr:cNvPr>
        <cdr:cNvSpPr/>
      </cdr:nvSpPr>
      <cdr:spPr>
        <a:xfrm xmlns:a="http://schemas.openxmlformats.org/drawingml/2006/main">
          <a:off x="249555" y="3638909"/>
          <a:ext cx="873288" cy="261461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sr-Latn-RS" sz="1400" dirty="0"/>
            <a:t>N=826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62F93-FA33-4EC3-9C6C-18CE1DDCAED0}" type="datetimeFigureOut">
              <a:rPr lang="sr-Latn-ME" smtClean="0"/>
              <a:t>24.12.2018.</a:t>
            </a:fld>
            <a:endParaRPr lang="sr-Latn-M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M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7E796-8DD3-4887-8BB5-7B874A10FA62}" type="slidenum">
              <a:rPr lang="sr-Latn-ME" smtClean="0"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14161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E796-8DD3-4887-8BB5-7B874A10FA62}" type="slidenum">
              <a:rPr lang="sr-Latn-ME" smtClean="0"/>
              <a:t>6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48248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7E796-8DD3-4887-8BB5-7B874A10FA62}" type="slidenum">
              <a:rPr lang="sr-Latn-ME" smtClean="0"/>
              <a:t>11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73454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28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0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89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5370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871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48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91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092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23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12/24/2018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78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7" r:id="rId1"/>
    <p:sldLayoutId id="2147484338" r:id="rId2"/>
    <p:sldLayoutId id="2147484339" r:id="rId3"/>
    <p:sldLayoutId id="2147484340" r:id="rId4"/>
    <p:sldLayoutId id="2147484341" r:id="rId5"/>
    <p:sldLayoutId id="2147484342" r:id="rId6"/>
    <p:sldLayoutId id="2147484343" r:id="rId7"/>
    <p:sldLayoutId id="2147484344" r:id="rId8"/>
    <p:sldLayoutId id="2147484345" r:id="rId9"/>
    <p:sldLayoutId id="2147484346" r:id="rId10"/>
    <p:sldLayoutId id="21474843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721442" y="960653"/>
            <a:ext cx="341629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/>
            <a:r>
              <a:rPr lang="pt-BR" sz="1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Agencija za ispitivanje javnog mnjenja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734853" y="2663627"/>
            <a:ext cx="10402888" cy="3261867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000" b="1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1" descr="cid:image001.png@01D1810C.44651180">
            <a:extLst>
              <a:ext uri="{FF2B5EF4-FFF2-40B4-BE49-F238E27FC236}">
                <a16:creationId xmlns:a16="http://schemas.microsoft.com/office/drawing/2014/main" id="{9CEAEFDD-3E5C-459F-A901-B1E3E9C78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1" y="234812"/>
            <a:ext cx="2043113" cy="14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523194-6CC3-4F3C-89B7-B4F4176DE8B6}"/>
              </a:ext>
            </a:extLst>
          </p:cNvPr>
          <p:cNvSpPr/>
          <p:nvPr/>
        </p:nvSpPr>
        <p:spPr>
          <a:xfrm>
            <a:off x="1623983" y="3004234"/>
            <a:ext cx="82941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ME" sz="2800" dirty="0">
                <a:latin typeface="Arial" panose="020B0604020202020204" pitchFamily="34" charset="0"/>
                <a:cs typeface="Arial" panose="020B0604020202020204" pitchFamily="34" charset="0"/>
              </a:rPr>
              <a:t>Stavovi javnosti o korupciji i upoznatost sa radom Agencije za sprječavanje korupcije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739E1-EDCB-4DBF-8D63-F92DCC495DFC}"/>
              </a:ext>
            </a:extLst>
          </p:cNvPr>
          <p:cNvSpPr txBox="1"/>
          <p:nvPr/>
        </p:nvSpPr>
        <p:spPr>
          <a:xfrm>
            <a:off x="8531233" y="563174"/>
            <a:ext cx="2043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"</a:t>
            </a:r>
            <a:r>
              <a:rPr lang="pt-BR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Damar</a:t>
            </a:r>
            <a:r>
              <a:rPr lang="sr-Latn-ME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Plus</a:t>
            </a:r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"</a:t>
            </a:r>
            <a:endParaRPr lang="sr-Latn-ME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5198DB-6613-480F-88AD-0245AF5AD6DE}"/>
              </a:ext>
            </a:extLst>
          </p:cNvPr>
          <p:cNvSpPr txBox="1"/>
          <p:nvPr/>
        </p:nvSpPr>
        <p:spPr>
          <a:xfrm>
            <a:off x="4668820" y="5253056"/>
            <a:ext cx="200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b="1" dirty="0">
                <a:latin typeface="Arial" panose="020B0604020202020204" pitchFamily="34" charset="0"/>
                <a:cs typeface="Arial" panose="020B0604020202020204" pitchFamily="34" charset="0"/>
              </a:rPr>
              <a:t>Novembar 2018</a:t>
            </a:r>
          </a:p>
        </p:txBody>
      </p:sp>
    </p:spTree>
    <p:extLst>
      <p:ext uri="{BB962C8B-B14F-4D97-AF65-F5344CB8AC3E}">
        <p14:creationId xmlns:p14="http://schemas.microsoft.com/office/powerpoint/2010/main" val="2460290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7266-015B-492A-B153-C385ABD66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953" y="214060"/>
            <a:ext cx="5615371" cy="976986"/>
          </a:xfrm>
        </p:spPr>
        <p:txBody>
          <a:bodyPr>
            <a:normAutofit/>
          </a:bodyPr>
          <a:lstStyle/>
          <a:p>
            <a:pPr algn="ctr"/>
            <a:r>
              <a:rPr lang="sr-Latn-ME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 istraživanja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2F876-3F77-4208-BBDB-09E0CA3FC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711" y="1197236"/>
            <a:ext cx="10837433" cy="51928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r-Latn-ME" dirty="0"/>
              <a:t>Cilj istraživanja je bio utvrditi percepciju, informisanost, stavove i iskustva građana o korupciji u Crnoj Gori.</a:t>
            </a:r>
          </a:p>
          <a:p>
            <a:pPr marL="0" indent="0">
              <a:buNone/>
            </a:pPr>
            <a:r>
              <a:rPr lang="sr-Latn-ME" dirty="0"/>
              <a:t>Specifični ciljevi ovog istraživanja javnog mnjenja uključivali su: </a:t>
            </a:r>
          </a:p>
          <a:p>
            <a:pPr marL="0" indent="0">
              <a:buNone/>
            </a:pPr>
            <a:endParaRPr lang="sr-Latn-ME" dirty="0"/>
          </a:p>
          <a:p>
            <a:pPr algn="just">
              <a:buFont typeface="+mj-lt"/>
              <a:buAutoNum type="arabicPeriod"/>
            </a:pPr>
            <a:r>
              <a:rPr lang="sr-Latn-ME" dirty="0"/>
              <a:t>    Mjerenje percepcije javnosti o korupciji po oblastima, odnosno institucijama;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Latn-ME" dirty="0"/>
              <a:t>Utvrđivanje ličnog iskustva sa korupcijom, mjerenje razlika u percepciji i stavovima s obzirom na socio-demografske karakteristike ispitanika (pol, starost, obrazovanje, zanimanje, regija);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Latn-ME" dirty="0"/>
              <a:t>Utvrđivanje upoznatosti sa Agencijom za sprječavanje korupcije i njenim aktivnostima, kampanjom „Ni centa za mito“ i njenim sloganima „Korupcija nije u igri“ i „Lobiraj zakonito“;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Latn-ME" dirty="0"/>
              <a:t>Mjerenje percepcije efikasnosti rada Agencije za sprječavanje korupcije u borbi protiv korupcije;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Latn-ME" dirty="0"/>
              <a:t>Utvrđivanje izvora informisanosti o aktivnostima Agencije za sprječavanje korupcije i o načinima prijave korupcije. 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23916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0245" y="1285398"/>
            <a:ext cx="10891157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Latn-C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Veličina uzorka je bila 101</a:t>
            </a:r>
            <a:r>
              <a:rPr lang="en-U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sr-Latn-C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ispitanika u devet crnogorskih opština: Podgorica, Nikšić, Cetinje, Bijelo Polje, Berane, Pljevlja, Ulcinj, Bar i Herceg Novi.</a:t>
            </a: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Ciljna populacija - građani stari 18 i više godina.</a:t>
            </a: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Uzorački okvir - podaci iz popisa stanovništva sprovedenog 2011. godine.</a:t>
            </a: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Latn-C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Tip uzorka je slučajni, troetapni, stratifikovani uzorak.</a:t>
            </a: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Latn-CS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Standardna statistička greška mjerenja iznosi +/- 3,1% za pojave sa incidencom od 50% sa intervalom povjerenja od 95%.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r-Latn-M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r-Latn-ME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Latn-ME" sz="2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Anketiranje je sprovedeno </a:t>
            </a:r>
            <a:r>
              <a:rPr lang="sr-Latn-ME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 periodu od 01.11. do 09.11. 2018. godine.</a:t>
            </a:r>
            <a:endParaRPr lang="en-US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10580" y="159930"/>
            <a:ext cx="2630489" cy="770466"/>
          </a:xfrm>
        </p:spPr>
        <p:txBody>
          <a:bodyPr>
            <a:noAutofit/>
          </a:bodyPr>
          <a:lstStyle/>
          <a:p>
            <a:pPr algn="ctr"/>
            <a:r>
              <a:rPr lang="sr-Latn-M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UZORAK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24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198" y="185115"/>
            <a:ext cx="10515600" cy="907328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UPOZNATOST</a:t>
            </a:r>
            <a:r>
              <a:rPr lang="sr-Latn-M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JAVNOSTI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RADOM</a:t>
            </a:r>
            <a:r>
              <a:rPr lang="sr-Latn-M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AGENCIJE ZA SPRJEČAVANJE KORUPCIJE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0460" y="1505057"/>
            <a:ext cx="53018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sr-Latn-ME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Da li ste čuli za Agenciju za sprječavanje korupcije? </a:t>
            </a: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4588" y="2256225"/>
            <a:ext cx="5282005" cy="35394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Prema rezultatima ovogodišnjeg istraživanja, za ASK je čulo 81,8% anketiranih, dok je 18,2% ispitanika odgovorilo </a:t>
            </a:r>
            <a:r>
              <a:rPr lang="sr-Latn-M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suprotno.</a:t>
            </a: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Ko su ispitanici koji nijesu čuli za ASK? </a:t>
            </a: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To su, iznad prosjeka (18,2%):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ženskog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starosti od 18-24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koji su studenti;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koji žive u južnoj regiji.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878D031-2411-4189-A5AF-4D9E1EC268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637690"/>
              </p:ext>
            </p:extLst>
          </p:nvPr>
        </p:nvGraphicFramePr>
        <p:xfrm>
          <a:off x="813995" y="2231829"/>
          <a:ext cx="5282005" cy="4031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3524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01504" y="327887"/>
            <a:ext cx="3510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sr-Latn-ME" b="1" i="1" dirty="0">
                <a:latin typeface="Arial" panose="020B0604020202020204" pitchFamily="34" charset="0"/>
                <a:cs typeface="Arial" panose="020B0604020202020204" pitchFamily="34" charset="0"/>
              </a:rPr>
              <a:t>Da li znate čime se bavi ASK? </a:t>
            </a: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10302" y="88791"/>
            <a:ext cx="421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sr-Latn-ME" b="1" i="1" dirty="0">
                <a:latin typeface="Arial" panose="020B0604020202020204" pitchFamily="34" charset="0"/>
                <a:cs typeface="Arial" panose="020B0604020202020204" pitchFamily="34" charset="0"/>
              </a:rPr>
              <a:t>Molimo Vas navedite aktivnosti ASK:</a:t>
            </a: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611824" y="2391870"/>
            <a:ext cx="794633" cy="34962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515712"/>
            <a:ext cx="12115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Oni ispitanici koji su čuli za ASK, njih 94,1% je odgovorilo da zna čime se ovaj organ bavi, dok je 5,9% odgovorilo negativno.</a:t>
            </a:r>
          </a:p>
          <a:p>
            <a:pPr algn="just"/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Od onih koji su odgovorili da znaju čime su ASK bavi, najveći broj ispitanika (73,6%), je kao aktivnost ove Agencije navelo „Prevencija/edukacij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 u borbi protiv korupcije“, a zatim „Krivično gonjenje slučajeva korupcije“ (34,9% ). Na trećem mjestu, po frekvenciji odgovora, je odgovor “Sprječavanje sukoba interesa“ (29,0%). </a:t>
            </a:r>
            <a:endParaRPr lang="sr-Latn-M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DB08E28-2C49-4F3B-B23F-22BE3AD05D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418279"/>
              </p:ext>
            </p:extLst>
          </p:nvPr>
        </p:nvGraphicFramePr>
        <p:xfrm>
          <a:off x="594951" y="1478815"/>
          <a:ext cx="4317865" cy="4043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2382026-73D3-4180-84FE-29709C2B2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603856"/>
              </p:ext>
            </p:extLst>
          </p:nvPr>
        </p:nvGraphicFramePr>
        <p:xfrm>
          <a:off x="279699" y="1256776"/>
          <a:ext cx="4760184" cy="373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887BCBA-E9D1-4040-89BA-107EA08714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012513"/>
              </p:ext>
            </p:extLst>
          </p:nvPr>
        </p:nvGraphicFramePr>
        <p:xfrm>
          <a:off x="5830645" y="532877"/>
          <a:ext cx="6081656" cy="485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13573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0566" y="705650"/>
            <a:ext cx="54431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ste čuli za kampanju Agencije za sprječavanje korupcije pod nazivom „Ni centa za mito“? </a:t>
            </a:r>
            <a:endParaRPr lang="sr-Latn-ME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71647" y="610306"/>
            <a:ext cx="47067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Gdje ste čuli za kampanju „Ni centa za mito“? </a:t>
            </a:r>
            <a:endParaRPr lang="sr-Latn-ME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7285" y="94129"/>
            <a:ext cx="8314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INFORMISANOST O KAMPANJI „NI CENTA ZA MITO“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572" y="5991052"/>
            <a:ext cx="11832688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Najveći procenat anketiranih građana (58,3%) je upoznat sa kampanjom ASK-a „Ni centa za mito“. Građani koji su čuli za pomenutu kampanju, kao izvor informisanosti, u najvećem procentu navode TV (87,5%), zatim bilborde (31,6%), članke u novinama (31,2%) kao i internet (30,4%).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616215" y="2981842"/>
            <a:ext cx="896818" cy="349624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EFD98A0-F289-415E-BD0E-65980649FF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827621"/>
              </p:ext>
            </p:extLst>
          </p:nvPr>
        </p:nvGraphicFramePr>
        <p:xfrm>
          <a:off x="6095999" y="1055958"/>
          <a:ext cx="5877261" cy="4720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D14C0C2-5331-4C68-963F-14275F72F2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366248"/>
              </p:ext>
            </p:extLst>
          </p:nvPr>
        </p:nvGraphicFramePr>
        <p:xfrm>
          <a:off x="342619" y="1440281"/>
          <a:ext cx="5273596" cy="4218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D43F14C-1203-498C-A725-D287DE31E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0352295"/>
              </p:ext>
            </p:extLst>
          </p:nvPr>
        </p:nvGraphicFramePr>
        <p:xfrm>
          <a:off x="6224753" y="716408"/>
          <a:ext cx="5619751" cy="549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60930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90C4F-EA07-4491-A5AD-3640028E2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48235"/>
            <a:ext cx="8596668" cy="530711"/>
          </a:xfrm>
        </p:spPr>
        <p:txBody>
          <a:bodyPr>
            <a:noAutofit/>
          </a:bodyPr>
          <a:lstStyle/>
          <a:p>
            <a:pPr algn="ctr"/>
            <a:r>
              <a:rPr lang="sr-Latn-ME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li ste čuli za neki od slogana iz kampanje „Ni centa za mito? </a:t>
            </a:r>
            <a:br>
              <a:rPr lang="sr-Latn-ME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r-Latn-ME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94EF049-EDCC-43D1-9349-309C30D8F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827938"/>
              </p:ext>
            </p:extLst>
          </p:nvPr>
        </p:nvGraphicFramePr>
        <p:xfrm>
          <a:off x="805646" y="1480856"/>
          <a:ext cx="4551662" cy="349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1C49FD2-539E-4F62-8A42-8D9E29AC26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387289"/>
              </p:ext>
            </p:extLst>
          </p:nvPr>
        </p:nvGraphicFramePr>
        <p:xfrm>
          <a:off x="5669895" y="1494845"/>
          <a:ext cx="4851083" cy="349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77738D0-D3C2-4A05-83F6-34400DB1D38E}"/>
              </a:ext>
            </a:extLst>
          </p:cNvPr>
          <p:cNvSpPr/>
          <p:nvPr/>
        </p:nvSpPr>
        <p:spPr>
          <a:xfrm>
            <a:off x="118334" y="5266350"/>
            <a:ext cx="115859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Za slogan „Korupcija nije u igri“ čulo je 45,5% ispitanika, a približan je procenat (43,1%) onih koji su čuli za slogan „Lobiraj zakonito“, što znači da za ove slogane nije čulo više od polovine ispitanika.</a:t>
            </a:r>
          </a:p>
          <a:p>
            <a:pPr algn="just"/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Ispitanici koji, u najvećim procentima, nijesu čuli za ove slogane su: muškarci, ispitanici mlađe starosne dobi, ispitanici koji imaju završenu osnovnu školu, nezaposlena lica i ispitanici koji žive u sjevernoj regiji. </a:t>
            </a:r>
          </a:p>
          <a:p>
            <a:pPr algn="just"/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11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9966098"/>
              </p:ext>
            </p:extLst>
          </p:nvPr>
        </p:nvGraphicFramePr>
        <p:xfrm>
          <a:off x="513529" y="1516827"/>
          <a:ext cx="5136778" cy="440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846134" y="23419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ovakve kampanje ohrabruju građane u suprotstavljanju korupciji?</a:t>
            </a:r>
            <a:endParaRPr lang="sr-Latn-M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41694" y="2236545"/>
            <a:ext cx="53035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kampanje kao što je „Ni centa za mito“ ohrabruju građane u suprotstavljanju korupciji smatra 70,8% ispitanika, dok 29,2% misli suprotno.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Struktura ispitanika, koji smatraju da su kampanje poput ove korisne, je sljedeća: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ženskog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od 55-64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Penzioneri;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iz sjeverne regije.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5EA34CD-08E8-4587-A539-39A3D77CC0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263076"/>
              </p:ext>
            </p:extLst>
          </p:nvPr>
        </p:nvGraphicFramePr>
        <p:xfrm>
          <a:off x="346786" y="1699709"/>
          <a:ext cx="5749214" cy="448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958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9652" y="152921"/>
            <a:ext cx="10717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POVJERENJE U RAD AGENCIJE ZA SPRJEČAVANJE KORUPCIJE</a:t>
            </a:r>
          </a:p>
        </p:txBody>
      </p:sp>
      <p:sp>
        <p:nvSpPr>
          <p:cNvPr id="8" name="Rectangle 7"/>
          <p:cNvSpPr/>
          <p:nvPr/>
        </p:nvSpPr>
        <p:spPr>
          <a:xfrm>
            <a:off x="527125" y="981558"/>
            <a:ext cx="66742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 kojoj mjeri Vi lično imate povjerenje u rad ASK u borbi protiv korupcije? </a:t>
            </a:r>
            <a:endParaRPr lang="sr-Latn-ME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57478" y="1700445"/>
            <a:ext cx="387275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Povjerenje u rad ASK u borbi protiv korupcije - suma odgovora: (Imam veliko povjerenje, Imam povjerenje i Imam nešto malo povjerenja) ima 62,8% građana. Onih koji misle suprotno je 30,8%, dok </a:t>
            </a:r>
            <a:r>
              <a:rPr lang="sr-Latn-M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6,4% 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ispitanika nije željelo da odgovori na ovo pitanje.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Među ispitanicima koji nemaju povjerenje u rad ASK u borbi protiv korupcije najzastupljeniji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starosti od 45 do 54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Nezaposleni;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iz centralne regije.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386DDF6-FCB2-41A5-BD4C-1BFE39723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9441973"/>
              </p:ext>
            </p:extLst>
          </p:nvPr>
        </p:nvGraphicFramePr>
        <p:xfrm>
          <a:off x="527125" y="1566333"/>
          <a:ext cx="6362787" cy="5138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9908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E4DD1-F970-43A8-9878-B1A4E35C1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19143"/>
            <a:ext cx="8596668" cy="939502"/>
          </a:xfrm>
        </p:spPr>
        <p:txBody>
          <a:bodyPr>
            <a:normAutofit/>
          </a:bodyPr>
          <a:lstStyle/>
          <a:p>
            <a:pPr algn="ctr"/>
            <a:r>
              <a:rPr lang="sr-Latn-ME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kojoj mjeri je Agencija dala doprinos sveukupnoj borbi protiv korupcije?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C8841D-7B3C-4AA8-AB78-522FEF200448}"/>
              </a:ext>
            </a:extLst>
          </p:cNvPr>
          <p:cNvSpPr txBox="1"/>
          <p:nvPr/>
        </p:nvSpPr>
        <p:spPr>
          <a:xfrm>
            <a:off x="7962848" y="1413063"/>
            <a:ext cx="411798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Ukupno 66,4% građana (kumulativni zbir odgovora „dala je veliki doprinos“, „dala je doprinos“ i „dala je mali doprinos“), procjenjuje da je ASK dala doprinos sveukupnoj borbi protiv korupcije u Crnoj Gori, dok svaki četvrti ispitanik ocjenjuje da Agencija nije dala doprinos.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tvrde da ASK nije dala doprinos, uglavnom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Osobe muškog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starosne dobi više od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Nezaposlena lica;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Žive u sjevernoj regiji.</a:t>
            </a:r>
            <a:endParaRPr lang="sr-Latn-ME" sz="16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BCC1866-933C-4696-A115-274128F45E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0319033"/>
              </p:ext>
            </p:extLst>
          </p:nvPr>
        </p:nvGraphicFramePr>
        <p:xfrm>
          <a:off x="677333" y="1549102"/>
          <a:ext cx="6132257" cy="4744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842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481633" y="282503"/>
            <a:ext cx="60776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Gdje ste prvi put čuli za Agenciju za sprječavanje korupcije? </a:t>
            </a:r>
            <a:endParaRPr lang="sr-Latn-ME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3060" y="6236943"/>
            <a:ext cx="989882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r-Latn-ME" sz="1600" b="1" dirty="0">
                <a:latin typeface="Arial" panose="020B0604020202020204" pitchFamily="34" charset="0"/>
                <a:cs typeface="Arial" panose="020B0604020202020204" pitchFamily="34" charset="0"/>
              </a:rPr>
              <a:t>Prvi put građani su čuli za Agenciju na TV-u (61,1%), zatim Internetu (18,1</a:t>
            </a:r>
            <a:r>
              <a:rPr lang="sr-Latn-M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%) </a:t>
            </a:r>
            <a:r>
              <a:rPr lang="sr-Latn-ME" sz="1600" b="1" dirty="0">
                <a:latin typeface="Arial" panose="020B0604020202020204" pitchFamily="34" charset="0"/>
                <a:cs typeface="Arial" panose="020B0604020202020204" pitchFamily="34" charset="0"/>
              </a:rPr>
              <a:t>i u novinama (8,9%).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DB46FB5-F5E3-460E-B32B-26EBBCB5CD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242233"/>
              </p:ext>
            </p:extLst>
          </p:nvPr>
        </p:nvGraphicFramePr>
        <p:xfrm>
          <a:off x="2743581" y="948334"/>
          <a:ext cx="6325115" cy="454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5819E72-3224-4343-B428-CD8205905B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734745"/>
              </p:ext>
            </p:extLst>
          </p:nvPr>
        </p:nvGraphicFramePr>
        <p:xfrm>
          <a:off x="1764254" y="785308"/>
          <a:ext cx="7584142" cy="5124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38779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C2D5-E8B4-45D6-A6AA-87B892850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521" y="2512"/>
            <a:ext cx="8596668" cy="1320800"/>
          </a:xfrm>
        </p:spPr>
        <p:txBody>
          <a:bodyPr>
            <a:normAutofit/>
          </a:bodyPr>
          <a:lstStyle/>
          <a:p>
            <a:r>
              <a:rPr lang="sr-Latn-ME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Ukupno uzevši, kakvo je Vaše mišljenje o transparentnosti rada Agencije danas u poređenju sa tim kakvo je stanje bilo prije godinu dana?</a:t>
            </a:r>
            <a:endParaRPr lang="sr-Latn-ME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177481-9E7B-446D-AF2F-8A2C41BC51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333405"/>
              </p:ext>
            </p:extLst>
          </p:nvPr>
        </p:nvGraphicFramePr>
        <p:xfrm>
          <a:off x="677863" y="1151068"/>
          <a:ext cx="7368857" cy="537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4200EF1-964C-420A-8386-427A8570C07B}"/>
              </a:ext>
            </a:extLst>
          </p:cNvPr>
          <p:cNvSpPr txBox="1"/>
          <p:nvPr/>
        </p:nvSpPr>
        <p:spPr>
          <a:xfrm>
            <a:off x="8493559" y="1925333"/>
            <a:ext cx="35765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37,3% ispitanika je mišljenja da je transparentnost rada Agencije, u odnosu na prethodnu godinu, značajno ili djelimično porasla.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44,7% ispitanika smatra da je transparentnost rada Agencije ostala na istom nivou kao prije godinu dana, dok je djelimično ili značajno </a:t>
            </a:r>
            <a:r>
              <a:rPr lang="sr-Latn-M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smanjena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, stav je  9,9% ispitanika.</a:t>
            </a:r>
          </a:p>
          <a:p>
            <a:pPr algn="just"/>
            <a:endParaRPr lang="sr-Latn-M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76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5701" y="0"/>
            <a:ext cx="8303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II. SVIJEST I ZNANJE JAVNOSTI O KORUPCIJI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548" y="107966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ste nekada prilikom ostvarivanja svojih prava kod državnih ili organa lokalne samouprave bili uslovljeni od bilo kog službenika zahtjevom za davanjem poklona/novca?</a:t>
            </a:r>
            <a:endParaRPr lang="sr-Latn-ME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22776" y="914400"/>
            <a:ext cx="428154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Najveći procenat ispitanika (74,0%) je odgovorilo da prilikom ostvarivanja svojih prava kod državnih organa ili organa lokalne samouprave </a:t>
            </a:r>
            <a:r>
              <a:rPr lang="sr-Latn-ME" sz="1600" u="sng" dirty="0"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 bilo uslovljeno zahtjevom za davanjem poklona ili novca od strane bilo kog službenika. </a:t>
            </a: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Svaki peti ispitanik je odgovorio da je ponekad bio uslovljen, dok je 3,3% ispitanika kazalo da su često bili uslovljeni davanjem poklona ili novca kako bi ostvarili svoja prava kod državnih, odnosno organa lokalne samouprave.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kojima je, po njihovom iskazu, tražen mito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muškog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Starosti više od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koji su nezaposleni;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iz sjeverne regije.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35482"/>
            <a:ext cx="5970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LIČNA ISKUSTVA SA KORUPCIJOM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0467E0C-A8B1-449A-AC32-441F1E231E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187492"/>
              </p:ext>
            </p:extLst>
          </p:nvPr>
        </p:nvGraphicFramePr>
        <p:xfrm>
          <a:off x="487681" y="2248348"/>
          <a:ext cx="6096000" cy="4346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9584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8942" y="906094"/>
            <a:ext cx="74061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1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ste Vi nekada ponudili neku vrstu poklona/novca kako biste ostvarili pravo koje Vam po zakonu pripada (skratili određene procedure ili ubrzali postupke na koje se inače čeka ili obezbijedili bolji kvalitet tražene usluge)? </a:t>
            </a:r>
            <a:endParaRPr lang="sr-Latn-ME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75127" y="1439118"/>
            <a:ext cx="41416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Najveći broj građana (79,7%) je izjavio da nikada nije ponudilo neku vrstu poklona ili novca kako bi ostvarili svoja zakonska prava. </a:t>
            </a: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Skoro svaki šesti ispitanik je odgovorio da je ponekad ponudio neku vrstu poklona/novca, dok je 2,5% ispitanika odgovorilo da je veoma često ponudilo neku vrstu poklona ili novca kako bi ostvarili svoja zakonska prava.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Među ispitanicima koji su nudili mito najzastupljeniji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muškog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starosti više od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Koji imaju sopstveni biznis;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Žive na sjeveru Crne Gore.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64324" y="194054"/>
            <a:ext cx="6580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LIČNA ISKUSTVA SA KORUPCIJOM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F0BECCD-746C-40FC-92C2-E904168E00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872803"/>
              </p:ext>
            </p:extLst>
          </p:nvPr>
        </p:nvGraphicFramePr>
        <p:xfrm>
          <a:off x="666973" y="1871831"/>
          <a:ext cx="6572923" cy="467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7222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3359-95EA-4632-915B-98E7C8DA1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95" y="177341"/>
            <a:ext cx="9617336" cy="1164563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li ste čuli od nekog iz vaše neposredne okoline da je prilikom ostvarivanja svojih prava kod državnih ili lokalnih organa bio uslovljen od bilo kog službenika zahtjevom za davanjem poklona/novca?</a:t>
            </a:r>
            <a:br>
              <a:rPr lang="sr-Latn-ME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ME" sz="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r-Latn-ME" sz="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ME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Iskustvo drugih: Traženje mita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0824C8-E056-4694-9A67-A2CF60188EF0}"/>
              </a:ext>
            </a:extLst>
          </p:cNvPr>
          <p:cNvSpPr txBox="1"/>
          <p:nvPr/>
        </p:nvSpPr>
        <p:spPr>
          <a:xfrm>
            <a:off x="7777776" y="1440531"/>
            <a:ext cx="40018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Nešto manje od polovine ispitanika (46,1%) je </a:t>
            </a:r>
            <a:r>
              <a:rPr lang="sr-Latn-M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odgovorilo 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nikada nije </a:t>
            </a:r>
            <a:r>
              <a:rPr lang="sr-Latn-M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čulo 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je neko iz njihove  neposredne okoline bio uslovljen od strane službenika zahtjevom za mito.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je veoma često ili ponekad čuo o traženju mita odgovorilo je, kumulativno 41,0% ispitanika. 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kažu da se traženje mita dešavalo veoma često ili ponekad nekome iz njihove neposredne okoline, uglavnom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Između 55 i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koji vode sopstveni biznis;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iz sjeverne regije.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9918C3F-B059-4EE5-92C0-47E8E0B5E8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5664941"/>
              </p:ext>
            </p:extLst>
          </p:nvPr>
        </p:nvGraphicFramePr>
        <p:xfrm>
          <a:off x="484095" y="1775013"/>
          <a:ext cx="6433072" cy="4905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081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7BA6E-36AE-42DD-B510-8CB78E0D0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73" y="233082"/>
            <a:ext cx="9144398" cy="1272989"/>
          </a:xfrm>
        </p:spPr>
        <p:txBody>
          <a:bodyPr>
            <a:normAutofit fontScale="90000"/>
          </a:bodyPr>
          <a:lstStyle/>
          <a:p>
            <a:pPr algn="ctr"/>
            <a:r>
              <a:rPr lang="sr-Latn-ME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li ste čuli od nekog iz vaše neposredne okoline da je ponudio neku vrstu poklona/novca kako bi ostvario pravo koje mu po zakonu pripada? </a:t>
            </a:r>
            <a:br>
              <a:rPr lang="sr-Latn-ME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ME" sz="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r-Latn-ME" sz="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ME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Iskustvo drugih: Davanje mita</a:t>
            </a:r>
            <a:br>
              <a:rPr lang="sr-Latn-ME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r-Latn-ME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7E7A4A-892A-438D-848A-44EE46A80532}"/>
              </a:ext>
            </a:extLst>
          </p:cNvPr>
          <p:cNvSpPr txBox="1"/>
          <p:nvPr/>
        </p:nvSpPr>
        <p:spPr>
          <a:xfrm>
            <a:off x="7949901" y="1152477"/>
            <a:ext cx="4087905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43,7% ispitanika nije nikada čulo da je neko iz njegove okoline ponudio neku vrstu poklona ili novac da bi ostvario pravo koje mu po zakonu pripada.</a:t>
            </a:r>
          </a:p>
          <a:p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46,7% je onih ispitanika koji su odgovorili potvrdno na ovo pitanje.</a:t>
            </a:r>
          </a:p>
          <a:p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9,6% ispitanih nije željelo da odgovori.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su čuli da je neko iz njihove okoline ponudio neki poklon ili novac su:</a:t>
            </a:r>
          </a:p>
          <a:p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starosti od 55 do 64 godine;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koji imaju sopstveni biznis;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iz sjeverne regije.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ME" dirty="0"/>
          </a:p>
          <a:p>
            <a:endParaRPr lang="sr-Latn-ME" dirty="0"/>
          </a:p>
          <a:p>
            <a:endParaRPr lang="sr-Latn-ME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FC892BC-D9CB-4C43-B315-DCAB548CBB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280300"/>
              </p:ext>
            </p:extLst>
          </p:nvPr>
        </p:nvGraphicFramePr>
        <p:xfrm>
          <a:off x="591273" y="1506071"/>
          <a:ext cx="6713169" cy="5014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6483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5FD0-FC13-4FD6-9C90-8E4A718A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671" y="139069"/>
            <a:ext cx="8596668" cy="470528"/>
          </a:xfrm>
        </p:spPr>
        <p:txBody>
          <a:bodyPr>
            <a:normAutofit/>
          </a:bodyPr>
          <a:lstStyle/>
          <a:p>
            <a:pPr algn="ctr"/>
            <a:r>
              <a:rPr lang="pl-PL" sz="20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li smatrate da je u redu nešto od sljedećeg?</a:t>
            </a:r>
            <a:endParaRPr lang="sr-Latn-ME" sz="20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9330DC7-49AD-4E2D-90A7-2DADE927A7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8131376"/>
              </p:ext>
            </p:extLst>
          </p:nvPr>
        </p:nvGraphicFramePr>
        <p:xfrm>
          <a:off x="333487" y="440409"/>
          <a:ext cx="7520992" cy="615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9330DC7-49AD-4E2D-90A7-2DADE927A7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60048"/>
              </p:ext>
            </p:extLst>
          </p:nvPr>
        </p:nvGraphicFramePr>
        <p:xfrm>
          <a:off x="774154" y="968787"/>
          <a:ext cx="5295899" cy="1892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A9BAA95-4CF7-42E6-B394-9CC44C55F3B8}"/>
              </a:ext>
            </a:extLst>
          </p:cNvPr>
          <p:cNvSpPr txBox="1"/>
          <p:nvPr/>
        </p:nvSpPr>
        <p:spPr>
          <a:xfrm>
            <a:off x="7418322" y="1023191"/>
            <a:ext cx="420982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U najvećem procentu građani Crne Gore smatraju da nikada nije u redu: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Dati novac službeniku u javnom sektoru kako bi se ostvarila prava koja im po  zakonu pripadaju (91,6);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Dati poklon službeniku u javnom sektoru kako bi se ostvarila neka prava koja im po zakonu pripadaju (71,8%);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Učiniti uslugu službeniku u javnom sektoru kako bi se ostvarili prava koja im po zakonu pripadaju (71,4%);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Svaki peti ispitanik (20,6%) smatra da je ponekad u redu učiniti uslugu službeniku u javnom sektoru kako bi se ostvarila neka prava koja im po zakonu pripadaju.</a:t>
            </a:r>
          </a:p>
          <a:p>
            <a:endParaRPr lang="sr-Latn-ME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FAF7D3B-4ADE-499F-987A-4FACE458D5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638991"/>
              </p:ext>
            </p:extLst>
          </p:nvPr>
        </p:nvGraphicFramePr>
        <p:xfrm>
          <a:off x="457675" y="543561"/>
          <a:ext cx="5839171" cy="1892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8C072C6-15A0-42FD-A547-13FF39E75F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57775"/>
              </p:ext>
            </p:extLst>
          </p:nvPr>
        </p:nvGraphicFramePr>
        <p:xfrm>
          <a:off x="457674" y="2368249"/>
          <a:ext cx="5749487" cy="2139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B8221F06-E9BF-4228-B978-88A90ECF91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719968"/>
              </p:ext>
            </p:extLst>
          </p:nvPr>
        </p:nvGraphicFramePr>
        <p:xfrm>
          <a:off x="457673" y="4364150"/>
          <a:ext cx="5534336" cy="2199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98414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05948" y="114597"/>
            <a:ext cx="68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PRISUSTVO KORUPCIJE</a:t>
            </a:r>
            <a:endParaRPr lang="sr-Latn-ME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60411" y="633624"/>
            <a:ext cx="61430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 kojim oblastima/institucijama je korupcija</a:t>
            </a:r>
            <a:r>
              <a:rPr lang="en-US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najzastupljenija?</a:t>
            </a:r>
            <a:endParaRPr lang="sr-Latn-ME" sz="20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78240" y="1295623"/>
            <a:ext cx="279878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je korupcija prisutna u zdravstvu smatra najveći broj ispitanika (20,2%), na drugom mjestu se nalazi državna uprava sa 13,9%, dok se na trećem mjestu nalaze inspekcije službe (11,7%).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Prema mišljenju građana korupcija je najmanje zastupljena u kulturi, </a:t>
            </a:r>
            <a:r>
              <a:rPr lang="sr-Latn-M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sportu i medijima.</a:t>
            </a: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714D75A-5D05-41CF-BC33-5BB3A92E7E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8809565"/>
              </p:ext>
            </p:extLst>
          </p:nvPr>
        </p:nvGraphicFramePr>
        <p:xfrm>
          <a:off x="871368" y="1029541"/>
          <a:ext cx="6755803" cy="5838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8610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602889" y="231482"/>
            <a:ext cx="82859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2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Koji su osnovni uzroci pojave/prisutnosti korupcije u Crnoj Gori? </a:t>
            </a:r>
            <a:endParaRPr lang="sr-Latn-ME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23581" y="1732500"/>
            <a:ext cx="364684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Kao osnovne uzroke za pojavu/prisutnost korupcije građani navode: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Nedostatak građanske svijesti i odgovornosti o štetnosti korupcije (29,7%);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Niska primanja službenika u državnim i opštinskim službama (17,8%);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Nedostatak preventivnih mjera i edukativnih kampanja (14,8%);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Neefikasnost organa zaduženih za borbu protiv korupcije  i nepotizam (13,3%).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F6CDBA2-8893-4088-B7E1-4D0FE4FF68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439321"/>
              </p:ext>
            </p:extLst>
          </p:nvPr>
        </p:nvGraphicFramePr>
        <p:xfrm>
          <a:off x="623944" y="1000462"/>
          <a:ext cx="7379745" cy="5502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4673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31982" y="179497"/>
            <a:ext cx="6295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Ukupno uzevši, kakvo je Vaše mišljenje o prisutnosti korupcije u Crnoj Gori danas u poređenju sa tim kakvo je stanje bilo prije godinu dana? </a:t>
            </a:r>
            <a:endParaRPr lang="sr-Latn-ME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7667" y="1000580"/>
            <a:ext cx="41463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ajve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ći broj ispitanika (42,6%) smatra da je nivo korupcije ostao isti kao prije godinu dana.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se prisutnost korupcije djelimično povećala u crnogorskom društvu mišljenja je 11,3% ispitanika, dok 20,2% građana smatra da je nivo korupcije manji u odnosu na prethodnu godinu.</a:t>
            </a:r>
          </a:p>
          <a:p>
            <a:pPr algn="just"/>
            <a:endParaRPr lang="sr-Latn-ME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đu ispitanicima koji ocjenjuju da je korupcija porasla u posljednjih godinu dana najbrojniji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preko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Penzioneri;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iz sjeverne regije.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303C9FD-B74E-4939-BCF6-D519A7CAF9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8992019"/>
              </p:ext>
            </p:extLst>
          </p:nvPr>
        </p:nvGraphicFramePr>
        <p:xfrm>
          <a:off x="451821" y="1274728"/>
          <a:ext cx="6637468" cy="5319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4456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245716"/>
              </p:ext>
            </p:extLst>
          </p:nvPr>
        </p:nvGraphicFramePr>
        <p:xfrm>
          <a:off x="566212" y="1290918"/>
          <a:ext cx="5985195" cy="5045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2107782" y="268033"/>
            <a:ext cx="693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 je krivično odgovoran za krivična djela primanje/davanje mita? </a:t>
            </a:r>
            <a:endParaRPr lang="sr-Latn-M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50202" y="1404948"/>
            <a:ext cx="45841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su obje strane odgovorne za krivična djela primanja, odnosno davanja mita smatra 72,9% građana, dok je 19,2% ispitanika mišljenja da je krivično odgovorno ono lice koje traži mito.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Struktura ispitanika koja je odgovorila da je za primanje/davanje mita krivično odgovorno samo ono lice koje traži mito je sljedeća: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stariji od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Sa završenom osnovnom školom;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Penzioneri;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koji žive u sjevernoj regiji.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41528F8-EA86-460A-AFD2-7A265FE94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7515248"/>
              </p:ext>
            </p:extLst>
          </p:nvPr>
        </p:nvGraphicFramePr>
        <p:xfrm>
          <a:off x="566212" y="1290918"/>
          <a:ext cx="5888375" cy="5299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0284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1964" y="149416"/>
            <a:ext cx="6472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ste upoznati na koje sve načine možete prijaviti korupciju?</a:t>
            </a:r>
            <a:endParaRPr lang="sr-Latn-M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36495" y="967870"/>
            <a:ext cx="447446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Dvije trećine ispitanika je upoznato na koje načine može prijaviti korupciju. </a:t>
            </a:r>
          </a:p>
          <a:p>
            <a:endParaRPr lang="sr-Latn-M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Da je ASK jedna od tih institucija smatra 33,6% ispitanika.</a:t>
            </a:r>
          </a:p>
          <a:p>
            <a:endParaRPr lang="sr-Latn-M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Da je Uprava policije organ kome se može prijaviti korupcija smatra 26,5% građana, kao i Vrhovnom državnom tužilaštvu 6,4%.</a:t>
            </a:r>
          </a:p>
          <a:p>
            <a:endParaRPr lang="sr-Latn-M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Ko su oni koji nijesu upoznati sa načinom prijave korupcije? To su:</a:t>
            </a:r>
          </a:p>
          <a:p>
            <a:endParaRPr lang="sr-Latn-M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Ispitanici ženskog pola;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od 18 do 24 godine;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Ispitanici sa završenim srednjim obrazovanjem;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Zaposleni u privatnim kompanijama i studenti;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Ispitanici iz južne regije.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BEB9996-C329-45B9-8A21-DC8375F017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5091651"/>
              </p:ext>
            </p:extLst>
          </p:nvPr>
        </p:nvGraphicFramePr>
        <p:xfrm>
          <a:off x="580913" y="1258645"/>
          <a:ext cx="6228678" cy="4991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7532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6686" y="251884"/>
            <a:ext cx="5961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Kako ste se informisali o ovim načinima prijave korupcije? </a:t>
            </a: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8385" y="6251968"/>
            <a:ext cx="10911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Građani se o načinima prijave korupcije najviše informišu putem TV-a (3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%), novina 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6,0%) i Interneta (14,8%).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3E544B8-4D60-41B4-90EF-6CD1236752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427691"/>
              </p:ext>
            </p:extLst>
          </p:nvPr>
        </p:nvGraphicFramePr>
        <p:xfrm>
          <a:off x="2581836" y="590438"/>
          <a:ext cx="6852620" cy="5492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4954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31981" y="243513"/>
            <a:ext cx="6891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ste u posljednjih 12 mjeseci Vi ili neko od članova Vašeg domaćinstva koristili neki od navedenih načina za prijavu korupcije? </a:t>
            </a:r>
            <a:endParaRPr lang="sr-Latn-ME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15512" y="994552"/>
            <a:ext cx="475386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Najveći procenat ispitanika (83,4%) nije prijavio, u posljednjih 12 mjeseci, korupciju jer za tim nije bilo potrebe.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Ispitanici, u 8,2% slučajeva nijesu prijavili korupciju iako su bili svjedoci ovog krivičnog djela.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Svega 0,4 % odgovorilo je da je prijavilo korupciju,  dok 8,0% ispitanika nije željelo da odgovori na ovo pitanje.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nijesu prijavili korupciju, a bili su svjedoci,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muškog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 od 45 do 54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sa višim obrazovanjem;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vode sopostveni biznis;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Iz sjeverne regije.</a:t>
            </a:r>
            <a:endParaRPr lang="sr-Latn-ME" sz="16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A5A183B-54A8-4CFF-9E66-97BCA8F1B2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164744"/>
              </p:ext>
            </p:extLst>
          </p:nvPr>
        </p:nvGraphicFramePr>
        <p:xfrm>
          <a:off x="570154" y="994552"/>
          <a:ext cx="6088829" cy="5619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0711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76799" y="110081"/>
            <a:ext cx="66555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 li biste, u slučaju, da dođete do informacije/a o korupciji, iz ličnog i/ili tuđeg iskustva, prijavili taj slučaj? </a:t>
            </a:r>
            <a:endParaRPr lang="sr-Latn-ME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74195" y="1320490"/>
            <a:ext cx="46157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39,6% ispitanika prijavilo bi slučaj korupcije. 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 druge strane 44,9% građana ne bi prijavilo korupciju, dok 15,5% ispitanika nije željelo da odgovori na ovo pitanje.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Ko su oni koji ne bi prijavili informacije o korupciji?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To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od 55 do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Sa završenom višom školom;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Penzioneri;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centralne regije.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3E939D0-4372-4B54-A18E-283BC3E69C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0101222"/>
              </p:ext>
            </p:extLst>
          </p:nvPr>
        </p:nvGraphicFramePr>
        <p:xfrm>
          <a:off x="817582" y="1296272"/>
          <a:ext cx="5439784" cy="477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1589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54711" y="195614"/>
            <a:ext cx="684186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sz="17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 slučaju da se odlučite da prijavite korupciju, kome biste se obratili odnosno, u koga biste imali najviše povjerenja?</a:t>
            </a:r>
            <a:endParaRPr lang="sr-Latn-ME" sz="17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60896" y="1289953"/>
            <a:ext cx="475932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U slučaju da se odluče da prijave korupciju građani bi se u najvećem procentu (35,4%) obratili ASK-u, Upravi policije (24,3%), dok se na trećem mjestu, po povjerenju građana o ovom pitanju, nalaze mediji (11,2%).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bi se odlučili da prijave korupciju ASK-u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Žene;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starosti od 45 do 54 godine;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sa završenim postdiplomskim studijama;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Lica zaposlena u državnim organima/ kompanijama, kao i oni koji vode sopstveni biznis;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iz južne regije.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799498-1153-45C7-B118-C9831D1228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7292242"/>
              </p:ext>
            </p:extLst>
          </p:nvPr>
        </p:nvGraphicFramePr>
        <p:xfrm>
          <a:off x="484095" y="1043492"/>
          <a:ext cx="6357770" cy="545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2279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1782" y="327507"/>
            <a:ext cx="4390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koji način biste prijavili korupciju? </a:t>
            </a:r>
            <a:endParaRPr lang="sr-Latn-M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22024" y="2243946"/>
            <a:ext cx="37496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Građani  bi, u najvećem procentu, korupciju prijavili putem telefona (oko 37%). 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Građani bi u 32,1% slučajeva korupciju prijavili neposrednim kontaktom sa nadležnim institucijama.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Korupciju bi putem e-mail/online prijavilo  9,0% ispitanika, a putem medija 8,1%.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D892171-0922-4758-A062-BC4893538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261881"/>
              </p:ext>
            </p:extLst>
          </p:nvPr>
        </p:nvGraphicFramePr>
        <p:xfrm>
          <a:off x="997769" y="1032734"/>
          <a:ext cx="7005919" cy="5400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775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603" y="154381"/>
            <a:ext cx="94033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ME" sz="2100" b="1" i="1" dirty="0">
                <a:latin typeface="Arial" panose="020B0604020202020204" pitchFamily="34" charset="0"/>
                <a:cs typeface="Arial" panose="020B0604020202020204" pitchFamily="34" charset="0"/>
              </a:rPr>
              <a:t>RAZLOZI ZBOG KOJIH GRAĐANI NE BI PRIJAVILI KORUPCIJU: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6843" y="5933241"/>
            <a:ext cx="11704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500" dirty="0">
                <a:latin typeface="Arial" panose="020B0604020202020204" pitchFamily="34" charset="0"/>
                <a:cs typeface="Arial" panose="020B0604020202020204" pitchFamily="34" charset="0"/>
              </a:rPr>
              <a:t>Kao glavne razloge zbog kojeg ne bi prijavili korupciju građani navode: Nedostatak povjerenja da će nadležni organi postupiti po prijavi 28,4%, nijesam siguran/a da bi se mogla dokazati 16,9%  i nedostatak povjerenja da će prijava ostati anonimna 15,2%.</a:t>
            </a:r>
            <a:endParaRPr lang="sr-Latn-ME" sz="15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2323286-E50D-474E-A600-DBB4785A48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102496"/>
              </p:ext>
            </p:extLst>
          </p:nvPr>
        </p:nvGraphicFramePr>
        <p:xfrm>
          <a:off x="1990166" y="677733"/>
          <a:ext cx="8240356" cy="5152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7389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7742" y="305721"/>
            <a:ext cx="68203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buSzPts val="1100"/>
            </a:pPr>
            <a:r>
              <a:rPr lang="sr-Latn-ME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Ocijenite koliko su dosadašnji napori nadležnih institucija u borbi protiv korupcije bili uspješni?</a:t>
            </a:r>
            <a:endParaRPr lang="sr-Latn-M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05368" y="1549692"/>
            <a:ext cx="43073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Da su napori nadležnih institucija u borbi protiv korupcije bili uspješni smatra 43,3% (7,1% uspješni i 36,2% djelimično uspješni) građana, dok je 41,8%  mišljenja da su dosadašnji napori neuspješni. 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Oni koji smatraju da su nadležni organi bili neuspješni su: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muškog pola;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od 55 do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Građani sa završenom višom školom;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koji su nezaposleni;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Ispitanici sjeverne regije.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2E578DF-7D21-42B3-BB9F-989F119E3D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37911"/>
              </p:ext>
            </p:extLst>
          </p:nvPr>
        </p:nvGraphicFramePr>
        <p:xfrm>
          <a:off x="494852" y="1323191"/>
          <a:ext cx="6508375" cy="5142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8021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729" y="166750"/>
            <a:ext cx="67581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Ukupno uzevši, kakvo je Vaše mišljenje o prisutnosti korupcije u državnoj upravi danas u poređenju sa tim kakvo je stanje bilo prije godinu dana? </a:t>
            </a:r>
            <a:endParaRPr lang="sr-Latn-ME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17848" y="528247"/>
            <a:ext cx="373075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Najve</a:t>
            </a: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ći broj ispitanika (46,9%) smatra da je nivo korupcije u državnoj upravi ostao na istom nivou kao prethodne godine.</a:t>
            </a:r>
          </a:p>
          <a:p>
            <a:pPr algn="just"/>
            <a:endParaRPr lang="sr-Latn-M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Da se prisutnost korupcije smanjila u odnosu na prethodnu godinu mišljenje je 26,5% ispitanika (zbir djelimično i značajno se smanjila).</a:t>
            </a:r>
          </a:p>
          <a:p>
            <a:pPr algn="just"/>
            <a:endParaRPr lang="sr-Latn-M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Da se prisutnost korupcije povećala u crnogorskom društvu mišljenja je 18,4% ispitanika (zbir djelimično je porasla i značajno je porasla) . </a:t>
            </a:r>
          </a:p>
          <a:p>
            <a:pPr algn="just"/>
            <a:endParaRPr lang="sr-Latn-M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đu ispitanicima koji ocjenjuju da je korupcija porasla u posljednjih godinu dana najbrojniji su:</a:t>
            </a:r>
          </a:p>
          <a:p>
            <a:pPr algn="just"/>
            <a:endParaRPr lang="sr-Latn-M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Muškarci;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Anketirani starosti više od 64 godine;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Ispitanici sa završenom višom školom;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Penzioneri;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400" dirty="0">
                <a:latin typeface="Arial" panose="020B0604020202020204" pitchFamily="34" charset="0"/>
                <a:cs typeface="Arial" panose="020B0604020202020204" pitchFamily="34" charset="0"/>
              </a:rPr>
              <a:t>Sjeverna regija.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112C67D-EAC6-4298-8CE3-934BCD6077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732180"/>
              </p:ext>
            </p:extLst>
          </p:nvPr>
        </p:nvGraphicFramePr>
        <p:xfrm>
          <a:off x="570156" y="1323191"/>
          <a:ext cx="6347012" cy="5329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3578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88951" y="166846"/>
            <a:ext cx="6577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SzPts val="1100"/>
            </a:pPr>
            <a:r>
              <a:rPr lang="sr-Latn-ME" sz="16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Koja su Vaša očekivanja po pitanju poboljšanja trenutne situacije u vezi sa borbom protiv korupcije u Crnoj Gori?</a:t>
            </a:r>
            <a:endParaRPr lang="sr-Latn-ME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36137" y="1652629"/>
            <a:ext cx="43955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Kada su u pitanju očekivanja građana po pitanju poboljšanja trenutne situacije u vezi sa borbom protiv korupcije u Crnoj Gori, građani najviše očekuju: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Rad na povećanju nivoa svijesti javnosti o ovoj pojavi (29,0%);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Povećanje broja pravosnažnih presuda (17,5%);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Veći broj prijavljenih slučajeva (16,2%);</a:t>
            </a: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sz="1600" dirty="0">
                <a:latin typeface="Arial" panose="020B0604020202020204" pitchFamily="34" charset="0"/>
                <a:cs typeface="Arial" panose="020B0604020202020204" pitchFamily="34" charset="0"/>
              </a:rPr>
              <a:t>Pojednostavljivanje procedura (11,1%).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CDAADC7-091B-4A01-B19E-5F717098B3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469014"/>
              </p:ext>
            </p:extLst>
          </p:nvPr>
        </p:nvGraphicFramePr>
        <p:xfrm>
          <a:off x="602428" y="1021976"/>
          <a:ext cx="6577225" cy="5572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75894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976" y="0"/>
            <a:ext cx="344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>
                <a:latin typeface="Arial" panose="020B0604020202020204" pitchFamily="34" charset="0"/>
                <a:cs typeface="Arial" panose="020B0604020202020204" pitchFamily="34" charset="0"/>
              </a:rPr>
              <a:t>PREPORUKE</a:t>
            </a:r>
            <a:endParaRPr lang="sr-Latn-ME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66361"/>
            <a:ext cx="11277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Kao i u prethodnim istraživanjima, tako i u ovom istraživanju uočava se porast informisanosti građana o Agenciji za sprječavanje korupcije.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Iako je veliki broj građana čuo za ASK i odgovorio da zna nadležnosti ove Agencije, treba nastaviti sa povećanjem informisanosti građana o preventivnim aktivnostima ASK.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Informisanje građana treba realizovati što je moguće više putem TV-a, bilborda, Interneta, koji su se pokazali kao dobri kanali informisanosti kada su u pitanju kampanje ASK.</a:t>
            </a:r>
          </a:p>
          <a:p>
            <a:pPr algn="just"/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Potrebno je nastaviti sa: podizanjem nivoa svijesti građana o značaju njihovog aktivnog učešća u prijavljivanju korupcije, podizanjem povjerenja u državne institucije, uvjeravanjem građana da će organi postupati po njihovoj prijavi i da će prijave građana, ukoliko oni žele, ostati anonimne.</a:t>
            </a:r>
          </a:p>
          <a:p>
            <a:pPr algn="just"/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Neophodno je bolje informisati građane o načinima na koje mogu prijaviti korupciju. Kampanju posebno usmjeriti na populaciju od 18 do 24 </a:t>
            </a:r>
            <a:r>
              <a:rPr lang="sr-Latn-ME" dirty="0" smtClean="0">
                <a:latin typeface="Arial" panose="020B0604020202020204" pitchFamily="34" charset="0"/>
                <a:cs typeface="Arial" panose="020B0604020202020204" pitchFamily="34" charset="0"/>
              </a:rPr>
              <a:t>godine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34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3663</TotalTime>
  <Words>3083</Words>
  <Application>Microsoft Office PowerPoint</Application>
  <PresentationFormat>Widescreen</PresentationFormat>
  <Paragraphs>336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Cilj istraživanja </vt:lpstr>
      <vt:lpstr>UZORAK</vt:lpstr>
      <vt:lpstr>I. UPOZNATOST JAVNOSTI SA RADOM AGENCIJE ZA SPRJEČAVANJE KORUPCIJE</vt:lpstr>
      <vt:lpstr>PowerPoint Presentation</vt:lpstr>
      <vt:lpstr>PowerPoint Presentation</vt:lpstr>
      <vt:lpstr>Da li ste čuli za neki od slogana iz kampanje „Ni centa za mito?  </vt:lpstr>
      <vt:lpstr>PowerPoint Presentation</vt:lpstr>
      <vt:lpstr>PowerPoint Presentation</vt:lpstr>
      <vt:lpstr>U kojoj mjeri je Agencija dala doprinos sveukupnoj borbi protiv korupcije?</vt:lpstr>
      <vt:lpstr>PowerPoint Presentation</vt:lpstr>
      <vt:lpstr>Ukupno uzevši, kakvo je Vaše mišljenje o transparentnosti rada Agencije danas u poređenju sa tim kakvo je stanje bilo prije godinu dana?</vt:lpstr>
      <vt:lpstr>PowerPoint Presentation</vt:lpstr>
      <vt:lpstr>PowerPoint Presentation</vt:lpstr>
      <vt:lpstr>Da li ste čuli od nekog iz vaše neposredne okoline da je prilikom ostvarivanja svojih prava kod državnih ili lokalnih organa bio uslovljen od bilo kog službenika zahtjevom za davanjem poklona/novca?  Iskustvo drugih: Traženje mita</vt:lpstr>
      <vt:lpstr>Da li ste čuli od nekog iz vaše neposredne okoline da je ponudio neku vrstu poklona/novca kako bi ostvario pravo koje mu po zakonu pripada?   Iskustvo drugih: Davanje mita </vt:lpstr>
      <vt:lpstr>Da li smatrate da je u redu nešto od sljedećeg?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Vuk Čađenović</dc:creator>
  <cp:lastModifiedBy>Nina Sekulović</cp:lastModifiedBy>
  <cp:revision>689</cp:revision>
  <dcterms:created xsi:type="dcterms:W3CDTF">2013-12-22T12:18:33Z</dcterms:created>
  <dcterms:modified xsi:type="dcterms:W3CDTF">2018-12-24T09:17:19Z</dcterms:modified>
</cp:coreProperties>
</file>